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8f0e60b0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8f0e60b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a:t>
            </a:r>
            <a:r>
              <a:rPr lang="en"/>
              <a:t> smoking over time increases total cholesterol? We found out that there’s 2 kinds of cholesterol. Bad cholesterol and good cholesterol. Our data is limited because it measures total cholesterol. When comparing the at risk population, is didn’t matter if you smoked or not. Age had not correlated with total cholesterol when you were at risk for CHD.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8f0e60b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8f0e60b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Looking at the blood pressure we can see that the non-smokers tend to have a higher blood pressure on average then the smokers. While the dataset seems counterintuitive result calls for the fact that other health factors are affecting blood pressure in non-smokers. It also highlights the complexity of cardiovascular disease. Our T-tests have small p-values which shows that there is a significant difference in the populations.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86a23316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86a23316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938626d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938626d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938626d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938626d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938626d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938626d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938626d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938626d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b86a23316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b86a23316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8f0e60b0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8f0e60b0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934d8cf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934d8cf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869edb23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869edb23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data was collected from kaggle and gave various </a:t>
            </a:r>
            <a:r>
              <a:rPr lang="en"/>
              <a:t>information</a:t>
            </a:r>
            <a:r>
              <a:rPr lang="en"/>
              <a:t> on sub populations and data that affects Coronary heart </a:t>
            </a:r>
            <a:r>
              <a:rPr lang="en"/>
              <a:t>disease</a:t>
            </a:r>
            <a:r>
              <a:rPr lang="en"/>
              <a:t>. Our goal was to analyze these key variables.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b9524b5e7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b9524b5e7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6a23316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6a23316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938626d8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938626d8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938626d88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938626d88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6938626d88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6938626d88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b86a23316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b86a23316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86a2331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86a2331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b86a2331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b86a2331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b9524b5e7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b9524b5e7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b8f0e60b0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b8f0e60b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age </a:t>
            </a:r>
            <a:r>
              <a:rPr lang="en"/>
              <a:t>histogram</a:t>
            </a:r>
            <a:r>
              <a:rPr lang="en"/>
              <a:t> we can see that most of our population is full of older millennials, gen x, and boomers. (Quick Slide)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690ca9fc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690ca9fc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Our Hypothesis was that smoking cigarettes increases your risk of developing heart disease. We had an even split in non-smokers and smokers in the total population. </a:t>
            </a:r>
            <a:r>
              <a:rPr lang="en"/>
              <a:t>When comparing smoking populations between males and females we can see that males are significantly more likely to smoke. This is proven with our t-test. There isn't enough data to make concise assumptions on why males are more likely to smoke but this is not random chance.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b86a23316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b86a23316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Our data set shows that our smoking population tend to be heavy smokers. We can see this by looking at the bar graph, most of the smoking population smokes more than 10 cigarettes a day. This gives a strong confidence in the fact that our population of smokers will have a significant impact on our analysis.</a:t>
            </a:r>
            <a:endParaRPr/>
          </a:p>
          <a:p>
            <a:pPr indent="-298450" lvl="0" marL="457200" rtl="0" algn="l">
              <a:spcBef>
                <a:spcPts val="0"/>
              </a:spcBef>
              <a:spcAft>
                <a:spcPts val="0"/>
              </a:spcAft>
              <a:buSzPts val="1100"/>
              <a:buChar char="●"/>
            </a:pPr>
            <a:r>
              <a:rPr lang="en"/>
              <a:t>Seeing this got us curious. Is there a correlation between heart disease and how many cigarettes you smoke a day? The next slides are interesting finds our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8f0e60b0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b8f0e60b0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of our graphs had moderate </a:t>
            </a:r>
            <a:r>
              <a:rPr lang="en"/>
              <a:t>correlations except the following. All analyses can be found in our repo.</a:t>
            </a:r>
            <a:r>
              <a:rPr lang="en"/>
              <a:t> There is no correlation to the number of </a:t>
            </a:r>
            <a:r>
              <a:rPr lang="en"/>
              <a:t>cigarettes and systolic blood</a:t>
            </a:r>
            <a:r>
              <a:rPr lang="en"/>
              <a:t> pressure. (quick slide)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8f0e60b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8f0e60b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Since </a:t>
            </a:r>
            <a:r>
              <a:rPr lang="en">
                <a:solidFill>
                  <a:schemeClr val="dk1"/>
                </a:solidFill>
              </a:rPr>
              <a:t>linear regression correlation lines are mostly flat, we can comfortably say that the number of Cigarette someone smokes a day does not directly correlate with your blood pressure. Given this we wanted to see blood correlation in the non-smoker population. Age is a good common variable that can be related between the 2 populations.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8f0e60b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8f0e60b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was a moderate correlation between Systolic blood pressure and age. This makes sense because the older you get the harder your heart works to pump blood throughout your body. (Quick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myhre062/heart-disease-analysis" TargetMode="External"/><Relationship Id="rId4" Type="http://schemas.openxmlformats.org/officeDocument/2006/relationships/hyperlink" Target="https://www.kaggle.com/datasets/aasheesh200/framingham-heart-study-dataset?select=framingham" TargetMode="External"/><Relationship Id="rId10" Type="http://schemas.openxmlformats.org/officeDocument/2006/relationships/image" Target="../media/image4.png"/><Relationship Id="rId9" Type="http://schemas.openxmlformats.org/officeDocument/2006/relationships/hyperlink" Target="https://slideuplift.com/powerpoint-templates/thank-you-slide-01/" TargetMode="External"/><Relationship Id="rId5" Type="http://schemas.openxmlformats.org/officeDocument/2006/relationships/hyperlink" Target="https://pythonfordatascienceorg.wordpress.com/chi-square-python/" TargetMode="External"/><Relationship Id="rId6" Type="http://schemas.openxmlformats.org/officeDocument/2006/relationships/hyperlink" Target="https://www.uchicagomedicine.org/forefront/heart-and-vascular-articles/heart-month-3-steps-to-a-healthier-heart-right-now#:~:text=Cardiovascular%20disease%2C%20including%20stroke%2C%20is,preventable%20with%20education%20and%20action." TargetMode="External"/><Relationship Id="rId7" Type="http://schemas.openxmlformats.org/officeDocument/2006/relationships/hyperlink" Target="https://www.verywellhealth.com/assessing-your-risk-of-heart-disease-1745752" TargetMode="External"/><Relationship Id="rId8" Type="http://schemas.openxmlformats.org/officeDocument/2006/relationships/hyperlink" Target="https://www.salushomecare.com/blog/congestive-heart-failur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5256400" y="3111625"/>
            <a:ext cx="3303000" cy="151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Presented By:</a:t>
            </a:r>
            <a:br>
              <a:rPr lang="en" sz="1200">
                <a:solidFill>
                  <a:schemeClr val="dk2"/>
                </a:solidFill>
              </a:rPr>
            </a:br>
            <a:r>
              <a:rPr lang="en" sz="1200">
                <a:solidFill>
                  <a:schemeClr val="dk2"/>
                </a:solidFill>
              </a:rPr>
              <a:t>	Atul</a:t>
            </a:r>
            <a:br>
              <a:rPr lang="en" sz="1200">
                <a:solidFill>
                  <a:schemeClr val="dk2"/>
                </a:solidFill>
              </a:rPr>
            </a:br>
            <a:r>
              <a:rPr lang="en" sz="1200">
                <a:solidFill>
                  <a:schemeClr val="dk2"/>
                </a:solidFill>
              </a:rPr>
              <a:t>	Ezrelle</a:t>
            </a:r>
            <a:br>
              <a:rPr lang="en" sz="1200">
                <a:solidFill>
                  <a:schemeClr val="dk2"/>
                </a:solidFill>
              </a:rPr>
            </a:br>
            <a:r>
              <a:rPr lang="en" sz="1200">
                <a:solidFill>
                  <a:schemeClr val="dk2"/>
                </a:solidFill>
              </a:rPr>
              <a:t>	Indu</a:t>
            </a:r>
            <a:br>
              <a:rPr lang="en" sz="1200">
                <a:solidFill>
                  <a:schemeClr val="dk2"/>
                </a:solidFill>
              </a:rPr>
            </a:br>
            <a:r>
              <a:rPr lang="en" sz="1200">
                <a:solidFill>
                  <a:schemeClr val="dk2"/>
                </a:solidFill>
              </a:rPr>
              <a:t>	Tianyue</a:t>
            </a:r>
            <a:endParaRPr sz="1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2"/>
          <p:cNvPicPr preferRelativeResize="0"/>
          <p:nvPr/>
        </p:nvPicPr>
        <p:blipFill>
          <a:blip r:embed="rId3">
            <a:alphaModFix/>
          </a:blip>
          <a:stretch>
            <a:fillRect/>
          </a:stretch>
        </p:blipFill>
        <p:spPr>
          <a:xfrm>
            <a:off x="0" y="0"/>
            <a:ext cx="4545441" cy="3587923"/>
          </a:xfrm>
          <a:prstGeom prst="rect">
            <a:avLst/>
          </a:prstGeom>
          <a:noFill/>
          <a:ln>
            <a:noFill/>
          </a:ln>
        </p:spPr>
      </p:pic>
      <p:pic>
        <p:nvPicPr>
          <p:cNvPr id="117" name="Google Shape;117;p22"/>
          <p:cNvPicPr preferRelativeResize="0"/>
          <p:nvPr/>
        </p:nvPicPr>
        <p:blipFill>
          <a:blip r:embed="rId4">
            <a:alphaModFix/>
          </a:blip>
          <a:stretch>
            <a:fillRect/>
          </a:stretch>
        </p:blipFill>
        <p:spPr>
          <a:xfrm>
            <a:off x="4572000" y="1555575"/>
            <a:ext cx="4571999" cy="358792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Blood Pressure Results</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lnSpc>
                <a:spcPct val="105000"/>
              </a:lnSpc>
              <a:spcBef>
                <a:spcPts val="0"/>
              </a:spcBef>
              <a:spcAft>
                <a:spcPts val="0"/>
              </a:spcAft>
              <a:buSzPts val="1700"/>
              <a:buChar char="●"/>
            </a:pPr>
            <a:r>
              <a:rPr lang="en" sz="1700"/>
              <a:t>The smoker populations Systolic BP avg is: 129.45 (Normal is 120 mmHg)</a:t>
            </a:r>
            <a:endParaRPr sz="1700"/>
          </a:p>
          <a:p>
            <a:pPr indent="-336550" lvl="0" marL="457200" rtl="0" algn="l">
              <a:lnSpc>
                <a:spcPct val="105000"/>
              </a:lnSpc>
              <a:spcBef>
                <a:spcPts val="0"/>
              </a:spcBef>
              <a:spcAft>
                <a:spcPts val="0"/>
              </a:spcAft>
              <a:buSzPts val="1700"/>
              <a:buChar char="●"/>
            </a:pPr>
            <a:r>
              <a:rPr lang="en" sz="1700"/>
              <a:t>The smoker populations Diastolic BP avg is: 81.60 (Normal is 80 mmHg)</a:t>
            </a:r>
            <a:endParaRPr sz="1700"/>
          </a:p>
          <a:p>
            <a:pPr indent="-336550" lvl="0" marL="457200" rtl="0" algn="l">
              <a:lnSpc>
                <a:spcPct val="105000"/>
              </a:lnSpc>
              <a:spcBef>
                <a:spcPts val="0"/>
              </a:spcBef>
              <a:spcAft>
                <a:spcPts val="0"/>
              </a:spcAft>
              <a:buSzPts val="1700"/>
              <a:buChar char="●"/>
            </a:pPr>
            <a:r>
              <a:rPr lang="en" sz="1700"/>
              <a:t>The non-smoker populations Systolic BP avg is: 135.24 (Normal is 120 mmHg)</a:t>
            </a:r>
            <a:endParaRPr sz="1700"/>
          </a:p>
          <a:p>
            <a:pPr indent="-336550" lvl="0" marL="457200" rtl="0" algn="l">
              <a:lnSpc>
                <a:spcPct val="105000"/>
              </a:lnSpc>
              <a:spcBef>
                <a:spcPts val="0"/>
              </a:spcBef>
              <a:spcAft>
                <a:spcPts val="0"/>
              </a:spcAft>
              <a:buSzPts val="1700"/>
              <a:buChar char="●"/>
            </a:pPr>
            <a:r>
              <a:rPr lang="en" sz="1700"/>
              <a:t>The non-smoker populations Diastolic BP avg is: 84.27 (Normal is 80 mmHg)</a:t>
            </a:r>
            <a:br>
              <a:rPr lang="en" sz="1700"/>
            </a:br>
            <a:endParaRPr sz="1700"/>
          </a:p>
          <a:p>
            <a:pPr indent="-336550" lvl="0" marL="457200" rtl="0" algn="l">
              <a:lnSpc>
                <a:spcPct val="105000"/>
              </a:lnSpc>
              <a:spcBef>
                <a:spcPts val="0"/>
              </a:spcBef>
              <a:spcAft>
                <a:spcPts val="0"/>
              </a:spcAft>
              <a:buSzPts val="1700"/>
              <a:buChar char="●"/>
            </a:pPr>
            <a:r>
              <a:rPr lang="en" sz="1700"/>
              <a:t>T Test results for Systolic BP for smokers and non-smokers:</a:t>
            </a:r>
            <a:endParaRPr sz="1700"/>
          </a:p>
          <a:p>
            <a:pPr indent="-336550" lvl="1" marL="914400" rtl="0" algn="l">
              <a:lnSpc>
                <a:spcPct val="105000"/>
              </a:lnSpc>
              <a:spcBef>
                <a:spcPts val="0"/>
              </a:spcBef>
              <a:spcAft>
                <a:spcPts val="0"/>
              </a:spcAft>
              <a:buSzPts val="1700"/>
              <a:buChar char="○"/>
            </a:pPr>
            <a:r>
              <a:rPr lang="en" sz="1700"/>
              <a:t>statistic = -8.36, p-value=8.66630797991092e-17, df=3845.39</a:t>
            </a:r>
            <a:br>
              <a:rPr lang="en" sz="1700"/>
            </a:br>
            <a:endParaRPr sz="1700"/>
          </a:p>
          <a:p>
            <a:pPr indent="-336550" lvl="0" marL="457200" rtl="0" algn="l">
              <a:lnSpc>
                <a:spcPct val="105000"/>
              </a:lnSpc>
              <a:spcBef>
                <a:spcPts val="0"/>
              </a:spcBef>
              <a:spcAft>
                <a:spcPts val="0"/>
              </a:spcAft>
              <a:buSzPts val="1700"/>
              <a:buChar char="●"/>
            </a:pPr>
            <a:r>
              <a:rPr lang="en" sz="1700"/>
              <a:t>T Test results for Diastolic BP for smokers and non-smokers:</a:t>
            </a:r>
            <a:endParaRPr sz="1700"/>
          </a:p>
          <a:p>
            <a:pPr indent="-336550" lvl="1" marL="914400" rtl="0" algn="l">
              <a:lnSpc>
                <a:spcPct val="105000"/>
              </a:lnSpc>
              <a:spcBef>
                <a:spcPts val="0"/>
              </a:spcBef>
              <a:spcAft>
                <a:spcPts val="0"/>
              </a:spcAft>
              <a:buSzPts val="1700"/>
              <a:buChar char="○"/>
            </a:pPr>
            <a:r>
              <a:rPr lang="en" sz="1700"/>
              <a:t>statistic = -7.14, p-value= 1.1214772808032874e-12, df=3963.95</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Diabetes and Heart Disease</a:t>
            </a:r>
            <a:endParaRPr/>
          </a:p>
        </p:txBody>
      </p:sp>
      <p:sp>
        <p:nvSpPr>
          <p:cNvPr id="129" name="Google Shape;129;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Diabetes?</a:t>
            </a:r>
            <a:endParaRPr/>
          </a:p>
          <a:p>
            <a:pPr indent="-342900" lvl="0" marL="457200" rtl="0" algn="l">
              <a:spcBef>
                <a:spcPts val="1200"/>
              </a:spcBef>
              <a:spcAft>
                <a:spcPts val="0"/>
              </a:spcAft>
              <a:buSzPts val="1800"/>
              <a:buChar char="-"/>
            </a:pPr>
            <a:r>
              <a:rPr lang="en"/>
              <a:t>Commonly Known as sugar disease</a:t>
            </a:r>
            <a:endParaRPr/>
          </a:p>
          <a:p>
            <a:pPr indent="-342900" lvl="0" marL="457200" rtl="0" algn="l">
              <a:spcBef>
                <a:spcPts val="0"/>
              </a:spcBef>
              <a:spcAft>
                <a:spcPts val="0"/>
              </a:spcAft>
              <a:buSzPts val="1800"/>
              <a:buChar char="-"/>
            </a:pPr>
            <a:r>
              <a:rPr lang="en"/>
              <a:t>Insulin not developed into the body system</a:t>
            </a:r>
            <a:endParaRPr/>
          </a:p>
          <a:p>
            <a:pPr indent="-342900" lvl="0" marL="457200" rtl="0" algn="l">
              <a:spcBef>
                <a:spcPts val="0"/>
              </a:spcBef>
              <a:spcAft>
                <a:spcPts val="0"/>
              </a:spcAft>
              <a:buSzPts val="1800"/>
              <a:buChar char="-"/>
            </a:pPr>
            <a:r>
              <a:rPr lang="en"/>
              <a:t>Leading to various symptoms as liver malfunction, kidney problem, Heart </a:t>
            </a:r>
            <a:r>
              <a:rPr lang="en"/>
              <a:t>Disease</a:t>
            </a:r>
            <a:endParaRPr/>
          </a:p>
          <a:p>
            <a:pPr indent="-342900" lvl="0" marL="457200" rtl="0" algn="l">
              <a:spcBef>
                <a:spcPts val="0"/>
              </a:spcBef>
              <a:spcAft>
                <a:spcPts val="0"/>
              </a:spcAft>
              <a:buSzPts val="1800"/>
              <a:buChar char="-"/>
            </a:pPr>
            <a:r>
              <a:t/>
            </a:r>
            <a:endParaRPr/>
          </a:p>
        </p:txBody>
      </p:sp>
      <p:pic>
        <p:nvPicPr>
          <p:cNvPr id="130" name="Google Shape;130;p24"/>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131" name="Google Shape;131;p24"/>
          <p:cNvPicPr preferRelativeResize="0"/>
          <p:nvPr/>
        </p:nvPicPr>
        <p:blipFill>
          <a:blip r:embed="rId4">
            <a:alphaModFix/>
          </a:blip>
          <a:stretch>
            <a:fillRect/>
          </a:stretch>
        </p:blipFill>
        <p:spPr>
          <a:xfrm>
            <a:off x="3641350" y="2621525"/>
            <a:ext cx="5049149" cy="2521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256350" y="409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Diabetes and Heart Disease</a:t>
            </a:r>
            <a:endParaRPr/>
          </a:p>
        </p:txBody>
      </p:sp>
      <p:sp>
        <p:nvSpPr>
          <p:cNvPr id="137" name="Google Shape;137;p25"/>
          <p:cNvSpPr txBox="1"/>
          <p:nvPr>
            <p:ph idx="1" type="body"/>
          </p:nvPr>
        </p:nvSpPr>
        <p:spPr>
          <a:xfrm>
            <a:off x="-70550" y="1108925"/>
            <a:ext cx="5950200" cy="4034700"/>
          </a:xfrm>
          <a:prstGeom prst="rect">
            <a:avLst/>
          </a:prstGeom>
        </p:spPr>
        <p:txBody>
          <a:bodyPr anchorCtr="0" anchor="t" bIns="91425" lIns="91425" spcFirstLastPara="1" rIns="91425" wrap="square" tIns="91425">
            <a:normAutofit fontScale="55000" lnSpcReduction="20000"/>
          </a:bodyPr>
          <a:lstStyle/>
          <a:p>
            <a:pPr indent="-312420" lvl="0" marL="457200" rtl="0" algn="l">
              <a:lnSpc>
                <a:spcPct val="90000"/>
              </a:lnSpc>
              <a:spcBef>
                <a:spcPts val="1000"/>
              </a:spcBef>
              <a:spcAft>
                <a:spcPts val="0"/>
              </a:spcAft>
              <a:buClr>
                <a:schemeClr val="dk1"/>
              </a:buClr>
              <a:buSzPct val="100000"/>
              <a:buChar char="-"/>
            </a:pPr>
            <a:r>
              <a:rPr lang="en" sz="2400">
                <a:solidFill>
                  <a:schemeClr val="dk1"/>
                </a:solidFill>
              </a:rPr>
              <a:t>Framingham Heart Study distribution</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312420" lvl="0" marL="457200" rtl="0" algn="l">
              <a:lnSpc>
                <a:spcPct val="90000"/>
              </a:lnSpc>
              <a:spcBef>
                <a:spcPts val="1000"/>
              </a:spcBef>
              <a:spcAft>
                <a:spcPts val="0"/>
              </a:spcAft>
              <a:buClr>
                <a:schemeClr val="dk1"/>
              </a:buClr>
              <a:buSzPct val="100000"/>
              <a:buChar char="-"/>
            </a:pPr>
            <a:r>
              <a:rPr lang="en" sz="2400">
                <a:solidFill>
                  <a:schemeClr val="dk1"/>
                </a:solidFill>
              </a:rPr>
              <a:t>1st launched in 1948</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312420" lvl="0" marL="457200" rtl="0" algn="l">
              <a:lnSpc>
                <a:spcPct val="90000"/>
              </a:lnSpc>
              <a:spcBef>
                <a:spcPts val="1000"/>
              </a:spcBef>
              <a:spcAft>
                <a:spcPts val="0"/>
              </a:spcAft>
              <a:buClr>
                <a:schemeClr val="dk1"/>
              </a:buClr>
              <a:buSzPct val="100000"/>
              <a:buChar char="-"/>
            </a:pPr>
            <a:r>
              <a:rPr lang="en" sz="2400">
                <a:solidFill>
                  <a:schemeClr val="dk1"/>
                </a:solidFill>
              </a:rPr>
              <a:t>Same geopolitical background Framingham, </a:t>
            </a:r>
            <a:r>
              <a:rPr lang="en" sz="2400">
                <a:solidFill>
                  <a:schemeClr val="dk1"/>
                </a:solidFill>
              </a:rPr>
              <a:t>Massachusetts</a:t>
            </a:r>
            <a:endParaRPr sz="2400">
              <a:solidFill>
                <a:schemeClr val="dk1"/>
              </a:solidFill>
            </a:endParaRPr>
          </a:p>
          <a:p>
            <a:pPr indent="0" lvl="0" marL="45720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a:p>
            <a:pPr indent="0" lvl="0" marL="0" rtl="0" algn="l">
              <a:lnSpc>
                <a:spcPct val="90000"/>
              </a:lnSpc>
              <a:spcBef>
                <a:spcPts val="1000"/>
              </a:spcBef>
              <a:spcAft>
                <a:spcPts val="0"/>
              </a:spcAft>
              <a:buNone/>
            </a:pPr>
            <a:r>
              <a:t/>
            </a:r>
            <a:endParaRPr sz="2400">
              <a:solidFill>
                <a:schemeClr val="dk1"/>
              </a:solidFill>
            </a:endParaRPr>
          </a:p>
        </p:txBody>
      </p:sp>
      <p:pic>
        <p:nvPicPr>
          <p:cNvPr id="138" name="Google Shape;138;p25"/>
          <p:cNvPicPr preferRelativeResize="0"/>
          <p:nvPr/>
        </p:nvPicPr>
        <p:blipFill>
          <a:blip r:embed="rId3">
            <a:alphaModFix/>
          </a:blip>
          <a:stretch>
            <a:fillRect/>
          </a:stretch>
        </p:blipFill>
        <p:spPr>
          <a:xfrm>
            <a:off x="4981675" y="315675"/>
            <a:ext cx="4162325" cy="4114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83675"/>
            <a:ext cx="8768400" cy="604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Diabetes and Heart Disease</a:t>
            </a:r>
            <a:endParaRPr/>
          </a:p>
        </p:txBody>
      </p:sp>
      <p:sp>
        <p:nvSpPr>
          <p:cNvPr id="144" name="Google Shape;144;p26"/>
          <p:cNvSpPr txBox="1"/>
          <p:nvPr>
            <p:ph idx="1" type="body"/>
          </p:nvPr>
        </p:nvSpPr>
        <p:spPr>
          <a:xfrm>
            <a:off x="102250" y="1088475"/>
            <a:ext cx="8667300" cy="326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the population, the sample size is low for </a:t>
            </a:r>
            <a:r>
              <a:rPr lang="en"/>
              <a:t>diabetic</a:t>
            </a:r>
            <a:endParaRPr/>
          </a:p>
          <a:p>
            <a:pPr indent="0" lvl="0" marL="0" rtl="0" algn="l">
              <a:spcBef>
                <a:spcPts val="1200"/>
              </a:spcBef>
              <a:spcAft>
                <a:spcPts val="0"/>
              </a:spcAft>
              <a:buNone/>
            </a:pPr>
            <a:r>
              <a:rPr lang="en"/>
              <a:t>Biologically Significant</a:t>
            </a:r>
            <a:endParaRPr/>
          </a:p>
          <a:p>
            <a:pPr indent="0" lvl="0" marL="0" rtl="0" algn="l">
              <a:lnSpc>
                <a:spcPct val="90000"/>
              </a:lnSpc>
              <a:spcBef>
                <a:spcPts val="1200"/>
              </a:spcBef>
              <a:spcAft>
                <a:spcPts val="0"/>
              </a:spcAft>
              <a:buClr>
                <a:schemeClr val="dk1"/>
              </a:buClr>
              <a:buSzPts val="1100"/>
              <a:buFont typeface="Arial"/>
              <a:buNone/>
            </a:pPr>
            <a:r>
              <a:rPr lang="en" sz="2400">
                <a:solidFill>
                  <a:schemeClr val="dk1"/>
                </a:solidFill>
              </a:rPr>
              <a:t>Age group 32-70</a:t>
            </a:r>
            <a:endParaRPr/>
          </a:p>
          <a:p>
            <a:pPr indent="0" lvl="0" marL="0" rtl="0" algn="l">
              <a:spcBef>
                <a:spcPts val="0"/>
              </a:spcBef>
              <a:spcAft>
                <a:spcPts val="0"/>
              </a:spcAft>
              <a:buNone/>
            </a:pPr>
            <a:r>
              <a:t/>
            </a:r>
            <a:endParaRPr/>
          </a:p>
          <a:p>
            <a:pPr indent="0" lvl="0" marL="0" rtl="0" algn="l">
              <a:spcBef>
                <a:spcPts val="1200"/>
              </a:spcBef>
              <a:spcAft>
                <a:spcPts val="0"/>
              </a:spcAft>
              <a:buNone/>
            </a:pPr>
            <a:r>
              <a:rPr lang="en"/>
              <a:t>Total Diabetic = 109</a:t>
            </a:r>
            <a:endParaRPr/>
          </a:p>
          <a:p>
            <a:pPr indent="0" lvl="0" marL="0" rtl="0" algn="l">
              <a:spcBef>
                <a:spcPts val="1200"/>
              </a:spcBef>
              <a:spcAft>
                <a:spcPts val="0"/>
              </a:spcAft>
              <a:buNone/>
            </a:pPr>
            <a:r>
              <a:rPr lang="en"/>
              <a:t>Non-Diabetic = 4131</a:t>
            </a:r>
            <a:endParaRPr/>
          </a:p>
          <a:p>
            <a:pPr indent="0" lvl="0" marL="0" rtl="0" algn="l">
              <a:spcBef>
                <a:spcPts val="1200"/>
              </a:spcBef>
              <a:spcAft>
                <a:spcPts val="1200"/>
              </a:spcAft>
              <a:buNone/>
            </a:pPr>
            <a:r>
              <a:rPr lang="en"/>
              <a:t>Total Population = 4240</a:t>
            </a:r>
            <a:endParaRPr/>
          </a:p>
        </p:txBody>
      </p:sp>
      <p:pic>
        <p:nvPicPr>
          <p:cNvPr id="145" name="Google Shape;145;p26"/>
          <p:cNvPicPr preferRelativeResize="0"/>
          <p:nvPr/>
        </p:nvPicPr>
        <p:blipFill>
          <a:blip r:embed="rId3">
            <a:alphaModFix/>
          </a:blip>
          <a:stretch>
            <a:fillRect/>
          </a:stretch>
        </p:blipFill>
        <p:spPr>
          <a:xfrm>
            <a:off x="6030425" y="1307650"/>
            <a:ext cx="2954150" cy="3106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Diabetes and Heart Disease</a:t>
            </a:r>
            <a:endParaRPr/>
          </a:p>
        </p:txBody>
      </p:sp>
      <p:sp>
        <p:nvSpPr>
          <p:cNvPr id="151" name="Google Shape;151;p27"/>
          <p:cNvSpPr txBox="1"/>
          <p:nvPr>
            <p:ph idx="1" type="body"/>
          </p:nvPr>
        </p:nvSpPr>
        <p:spPr>
          <a:xfrm>
            <a:off x="122950" y="1329450"/>
            <a:ext cx="4265400" cy="387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Male total population : 1820</a:t>
            </a:r>
            <a:endParaRPr/>
          </a:p>
          <a:p>
            <a:pPr indent="0" lvl="0" marL="0" rtl="0" algn="l">
              <a:spcBef>
                <a:spcPts val="1200"/>
              </a:spcBef>
              <a:spcAft>
                <a:spcPts val="0"/>
              </a:spcAft>
              <a:buNone/>
            </a:pPr>
            <a:r>
              <a:rPr lang="en"/>
              <a:t>Total diabetic = 109</a:t>
            </a:r>
            <a:endParaRPr/>
          </a:p>
          <a:p>
            <a:pPr indent="0" lvl="0" marL="0" rtl="0" algn="l">
              <a:spcBef>
                <a:spcPts val="1200"/>
              </a:spcBef>
              <a:spcAft>
                <a:spcPts val="0"/>
              </a:spcAft>
              <a:buNone/>
            </a:pPr>
            <a:r>
              <a:rPr lang="en"/>
              <a:t>Male_Diabetic = 52</a:t>
            </a:r>
            <a:endParaRPr/>
          </a:p>
          <a:p>
            <a:pPr indent="0" lvl="0" marL="0" rtl="0" algn="l">
              <a:spcBef>
                <a:spcPts val="1200"/>
              </a:spcBef>
              <a:spcAft>
                <a:spcPts val="0"/>
              </a:spcAft>
              <a:buNone/>
            </a:pPr>
            <a:r>
              <a:rPr lang="en"/>
              <a:t>Male Non-Diabetic = 1768</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52" name="Google Shape;152;p27"/>
          <p:cNvPicPr preferRelativeResize="0"/>
          <p:nvPr/>
        </p:nvPicPr>
        <p:blipFill>
          <a:blip r:embed="rId3">
            <a:alphaModFix/>
          </a:blip>
          <a:stretch>
            <a:fillRect/>
          </a:stretch>
        </p:blipFill>
        <p:spPr>
          <a:xfrm>
            <a:off x="4649075" y="745250"/>
            <a:ext cx="4183225" cy="4398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Diabetes and Heart Disease</a:t>
            </a:r>
            <a:endParaRPr/>
          </a:p>
          <a:p>
            <a:pPr indent="0" lvl="0" marL="0" rtl="0" algn="l">
              <a:spcBef>
                <a:spcPts val="0"/>
              </a:spcBef>
              <a:spcAft>
                <a:spcPts val="0"/>
              </a:spcAft>
              <a:buNone/>
            </a:pPr>
            <a:r>
              <a:t/>
            </a:r>
            <a:endParaRPr/>
          </a:p>
        </p:txBody>
      </p:sp>
      <p:pic>
        <p:nvPicPr>
          <p:cNvPr id="158" name="Google Shape;158;p28"/>
          <p:cNvPicPr preferRelativeResize="0"/>
          <p:nvPr/>
        </p:nvPicPr>
        <p:blipFill>
          <a:blip r:embed="rId3">
            <a:alphaModFix/>
          </a:blip>
          <a:stretch>
            <a:fillRect/>
          </a:stretch>
        </p:blipFill>
        <p:spPr>
          <a:xfrm>
            <a:off x="4088050" y="943750"/>
            <a:ext cx="4938000" cy="4199750"/>
          </a:xfrm>
          <a:prstGeom prst="rect">
            <a:avLst/>
          </a:prstGeom>
          <a:noFill/>
          <a:ln>
            <a:noFill/>
          </a:ln>
        </p:spPr>
      </p:pic>
      <p:sp>
        <p:nvSpPr>
          <p:cNvPr id="159" name="Google Shape;159;p28"/>
          <p:cNvSpPr txBox="1"/>
          <p:nvPr/>
        </p:nvSpPr>
        <p:spPr>
          <a:xfrm>
            <a:off x="311700" y="1380250"/>
            <a:ext cx="4938000" cy="15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Total female population : 2420</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Diabetic : 57</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Non- Diabetic :2363</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Blood Pressure Medications and </a:t>
            </a:r>
            <a:endParaRPr/>
          </a:p>
          <a:p>
            <a:pPr indent="0" lvl="0" marL="0" rtl="0" algn="ctr">
              <a:spcBef>
                <a:spcPts val="0"/>
              </a:spcBef>
              <a:spcAft>
                <a:spcPts val="0"/>
              </a:spcAft>
              <a:buNone/>
            </a:pPr>
            <a:r>
              <a:rPr lang="en"/>
              <a:t>Impact on Heart Disease</a:t>
            </a:r>
            <a:endParaRPr/>
          </a:p>
        </p:txBody>
      </p:sp>
      <p:sp>
        <p:nvSpPr>
          <p:cNvPr id="165" name="Google Shape;165;p29"/>
          <p:cNvSpPr txBox="1"/>
          <p:nvPr>
            <p:ph idx="1" type="body"/>
          </p:nvPr>
        </p:nvSpPr>
        <p:spPr>
          <a:xfrm>
            <a:off x="311700" y="1472775"/>
            <a:ext cx="8520600" cy="30960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t>Key Variables: </a:t>
            </a:r>
            <a:endParaRPr sz="1100"/>
          </a:p>
          <a:p>
            <a:pPr indent="457200" lvl="0" marL="457200" rtl="0" algn="l">
              <a:spcBef>
                <a:spcPts val="1200"/>
              </a:spcBef>
              <a:spcAft>
                <a:spcPts val="0"/>
              </a:spcAft>
              <a:buNone/>
            </a:pPr>
            <a:r>
              <a:rPr lang="en" sz="1100"/>
              <a:t>Age, BP Meds and CHD</a:t>
            </a:r>
            <a:endParaRPr sz="1100"/>
          </a:p>
          <a:p>
            <a:pPr indent="-298450" lvl="0" marL="457200" rtl="0" algn="l">
              <a:spcBef>
                <a:spcPts val="1200"/>
              </a:spcBef>
              <a:spcAft>
                <a:spcPts val="0"/>
              </a:spcAft>
              <a:buSzPts val="1100"/>
              <a:buChar char="●"/>
            </a:pPr>
            <a:r>
              <a:rPr lang="en" sz="1100"/>
              <a:t>Age is distributed normally with </a:t>
            </a:r>
            <a:br>
              <a:rPr lang="en" sz="1100"/>
            </a:br>
            <a:r>
              <a:rPr lang="en" sz="1100"/>
              <a:t>Mean age of 49 and age ranges from 30 - 70 years</a:t>
            </a:r>
            <a:br>
              <a:rPr lang="en" sz="4206"/>
            </a:br>
            <a:endParaRPr sz="100"/>
          </a:p>
        </p:txBody>
      </p:sp>
      <p:pic>
        <p:nvPicPr>
          <p:cNvPr id="166" name="Google Shape;166;p29"/>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167" name="Google Shape;167;p29"/>
          <p:cNvPicPr preferRelativeResize="0"/>
          <p:nvPr/>
        </p:nvPicPr>
        <p:blipFill>
          <a:blip r:embed="rId4">
            <a:alphaModFix/>
          </a:blip>
          <a:stretch>
            <a:fillRect/>
          </a:stretch>
        </p:blipFill>
        <p:spPr>
          <a:xfrm>
            <a:off x="4721950" y="1635150"/>
            <a:ext cx="3382050" cy="256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idx="1" type="body"/>
          </p:nvPr>
        </p:nvSpPr>
        <p:spPr>
          <a:xfrm>
            <a:off x="311700" y="239225"/>
            <a:ext cx="8520600" cy="4748100"/>
          </a:xfrm>
          <a:prstGeom prst="rect">
            <a:avLst/>
          </a:prstGeom>
        </p:spPr>
        <p:txBody>
          <a:bodyPr anchorCtr="0" anchor="t" bIns="91425" lIns="91425" spcFirstLastPara="1" rIns="91425" wrap="square" tIns="91425">
            <a:normAutofit/>
          </a:bodyPr>
          <a:lstStyle/>
          <a:p>
            <a:pPr indent="0" lvl="0" marL="457200" rtl="0" algn="l">
              <a:lnSpc>
                <a:spcPct val="100000"/>
              </a:lnSpc>
              <a:spcBef>
                <a:spcPts val="0"/>
              </a:spcBef>
              <a:spcAft>
                <a:spcPts val="0"/>
              </a:spcAft>
              <a:buNone/>
            </a:pPr>
            <a:r>
              <a:t/>
            </a:r>
            <a:endParaRPr sz="1100"/>
          </a:p>
          <a:p>
            <a:pPr indent="-298450" lvl="0" marL="457200" rtl="0" algn="l">
              <a:lnSpc>
                <a:spcPct val="100000"/>
              </a:lnSpc>
              <a:spcBef>
                <a:spcPts val="1200"/>
              </a:spcBef>
              <a:spcAft>
                <a:spcPts val="0"/>
              </a:spcAft>
              <a:buSzPts val="1100"/>
              <a:buChar char="●"/>
            </a:pPr>
            <a:r>
              <a:rPr lang="en" sz="1100"/>
              <a:t>Among the overall population of </a:t>
            </a:r>
            <a:br>
              <a:rPr lang="en" sz="1100"/>
            </a:br>
            <a:r>
              <a:rPr lang="en" sz="1100"/>
              <a:t>4187 individuals with info on BP Meds, </a:t>
            </a:r>
            <a:br>
              <a:rPr lang="en" sz="1100"/>
            </a:br>
            <a:r>
              <a:rPr lang="en" sz="1100"/>
              <a:t>the incidence of Ten Year CHD is approximately 15%</a:t>
            </a:r>
            <a:br>
              <a:rPr lang="en" sz="1100"/>
            </a:br>
            <a:endParaRPr sz="1100"/>
          </a:p>
          <a:p>
            <a:pPr indent="-298450" lvl="0" marL="457200" rtl="0" algn="l">
              <a:lnSpc>
                <a:spcPct val="100000"/>
              </a:lnSpc>
              <a:spcBef>
                <a:spcPts val="0"/>
              </a:spcBef>
              <a:spcAft>
                <a:spcPts val="0"/>
              </a:spcAft>
              <a:buSzPts val="1100"/>
              <a:buChar char="●"/>
            </a:pPr>
            <a:r>
              <a:rPr lang="en" sz="1100"/>
              <a:t>The dataset shows only 3% </a:t>
            </a:r>
            <a:br>
              <a:rPr lang="en" sz="1100"/>
            </a:br>
            <a:r>
              <a:rPr lang="en" sz="1100"/>
              <a:t>uses BP Medications</a:t>
            </a:r>
            <a:br>
              <a:rPr lang="en" sz="1100"/>
            </a:br>
            <a:endParaRPr sz="1100"/>
          </a:p>
          <a:p>
            <a:pPr indent="-298450" lvl="0" marL="457200" rtl="0" algn="l">
              <a:lnSpc>
                <a:spcPct val="100000"/>
              </a:lnSpc>
              <a:spcBef>
                <a:spcPts val="0"/>
              </a:spcBef>
              <a:spcAft>
                <a:spcPts val="0"/>
              </a:spcAft>
              <a:buSzPts val="1100"/>
              <a:buChar char="●"/>
            </a:pPr>
            <a:r>
              <a:rPr lang="en" sz="1132"/>
              <a:t>Hypothesis Testing - (T-test) - </a:t>
            </a:r>
            <a:br>
              <a:rPr lang="en" sz="1132"/>
            </a:br>
            <a:r>
              <a:rPr lang="en" sz="1132"/>
              <a:t>P-value on mean ages of 2 population </a:t>
            </a:r>
            <a:br>
              <a:rPr lang="en" sz="1132"/>
            </a:br>
            <a:r>
              <a:rPr lang="en" sz="1132"/>
              <a:t>with BP Meds and without meds </a:t>
            </a:r>
            <a:br>
              <a:rPr lang="en" sz="1132"/>
            </a:br>
            <a:r>
              <a:rPr lang="en" sz="1132"/>
              <a:t>resulted in 1.11e-14 &lt; 0.05</a:t>
            </a:r>
            <a:r>
              <a:rPr lang="en" sz="1332"/>
              <a:t> - </a:t>
            </a:r>
            <a:r>
              <a:rPr lang="en" sz="832"/>
              <a:t>means that the age </a:t>
            </a:r>
            <a:br>
              <a:rPr lang="en" sz="832"/>
            </a:br>
            <a:r>
              <a:rPr lang="en" sz="832"/>
              <a:t>distribution of individuals on bp meds differs significantly from </a:t>
            </a:r>
            <a:br>
              <a:rPr lang="en" sz="832"/>
            </a:br>
            <a:r>
              <a:rPr lang="en" sz="832"/>
              <a:t>those not on bp meds</a:t>
            </a:r>
            <a:endParaRPr sz="832"/>
          </a:p>
        </p:txBody>
      </p:sp>
      <p:pic>
        <p:nvPicPr>
          <p:cNvPr id="173" name="Google Shape;173;p30"/>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174" name="Google Shape;174;p30"/>
          <p:cNvPicPr preferRelativeResize="0"/>
          <p:nvPr/>
        </p:nvPicPr>
        <p:blipFill>
          <a:blip r:embed="rId4">
            <a:alphaModFix/>
          </a:blip>
          <a:stretch>
            <a:fillRect/>
          </a:stretch>
        </p:blipFill>
        <p:spPr>
          <a:xfrm>
            <a:off x="4433275" y="1069050"/>
            <a:ext cx="3865101" cy="34763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idx="1" type="body"/>
          </p:nvPr>
        </p:nvSpPr>
        <p:spPr>
          <a:xfrm>
            <a:off x="311700" y="164475"/>
            <a:ext cx="8520600" cy="49791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283"/>
          </a:p>
          <a:p>
            <a:pPr indent="0" lvl="0" marL="0" rtl="0" algn="l">
              <a:spcBef>
                <a:spcPts val="1200"/>
              </a:spcBef>
              <a:spcAft>
                <a:spcPts val="0"/>
              </a:spcAft>
              <a:buNone/>
            </a:pPr>
            <a:r>
              <a:t/>
            </a:r>
            <a:endParaRPr sz="1283"/>
          </a:p>
          <a:p>
            <a:pPr indent="0" lvl="0" marL="0" rtl="0" algn="l">
              <a:spcBef>
                <a:spcPts val="1200"/>
              </a:spcBef>
              <a:spcAft>
                <a:spcPts val="0"/>
              </a:spcAft>
              <a:buNone/>
            </a:pPr>
            <a:r>
              <a:t/>
            </a:r>
            <a:endParaRPr sz="1283"/>
          </a:p>
          <a:p>
            <a:pPr indent="0" lvl="0" marL="0" rtl="0" algn="l">
              <a:spcBef>
                <a:spcPts val="1200"/>
              </a:spcBef>
              <a:spcAft>
                <a:spcPts val="0"/>
              </a:spcAft>
              <a:buNone/>
            </a:pPr>
            <a:r>
              <a:t/>
            </a:r>
            <a:endParaRPr sz="1283"/>
          </a:p>
          <a:p>
            <a:pPr indent="0" lvl="0" marL="0" rtl="0" algn="l">
              <a:spcBef>
                <a:spcPts val="1200"/>
              </a:spcBef>
              <a:spcAft>
                <a:spcPts val="0"/>
              </a:spcAft>
              <a:buNone/>
            </a:pPr>
            <a:br>
              <a:rPr lang="en" sz="4206"/>
            </a:br>
            <a:r>
              <a:rPr lang="en" sz="4206"/>
              <a:t>Chi-square statistic: 30.64 -High chi-square shows stronger association between the variables BP Meds and TenYearCHD</a:t>
            </a:r>
            <a:endParaRPr sz="4206"/>
          </a:p>
          <a:p>
            <a:pPr indent="0" lvl="0" marL="0" rtl="0" algn="l">
              <a:spcBef>
                <a:spcPts val="1200"/>
              </a:spcBef>
              <a:spcAft>
                <a:spcPts val="0"/>
              </a:spcAft>
              <a:buNone/>
            </a:pPr>
            <a:r>
              <a:rPr lang="en" sz="4206"/>
              <a:t>p-value: 3.09e-08    - Reject null hypothesis and can say that individuals taking BP meds may have a different risk of developing CHD compared to those not taking medication</a:t>
            </a:r>
            <a:endParaRPr sz="6606"/>
          </a:p>
          <a:p>
            <a:pPr indent="0" lvl="0" marL="0" rtl="0" algn="l">
              <a:spcBef>
                <a:spcPts val="1200"/>
              </a:spcBef>
              <a:spcAft>
                <a:spcPts val="1200"/>
              </a:spcAft>
              <a:buNone/>
            </a:pPr>
            <a:r>
              <a:t/>
            </a:r>
            <a:endParaRPr sz="1283"/>
          </a:p>
        </p:txBody>
      </p:sp>
      <p:pic>
        <p:nvPicPr>
          <p:cNvPr id="180" name="Google Shape;180;p31"/>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181" name="Google Shape;181;p31"/>
          <p:cNvPicPr preferRelativeResize="0"/>
          <p:nvPr/>
        </p:nvPicPr>
        <p:blipFill>
          <a:blip r:embed="rId4">
            <a:alphaModFix/>
          </a:blip>
          <a:stretch>
            <a:fillRect/>
          </a:stretch>
        </p:blipFill>
        <p:spPr>
          <a:xfrm>
            <a:off x="425550" y="295850"/>
            <a:ext cx="4628250" cy="3285151"/>
          </a:xfrm>
          <a:prstGeom prst="rect">
            <a:avLst/>
          </a:prstGeom>
          <a:noFill/>
          <a:ln>
            <a:noFill/>
          </a:ln>
        </p:spPr>
      </p:pic>
      <p:pic>
        <p:nvPicPr>
          <p:cNvPr id="182" name="Google Shape;182;p31"/>
          <p:cNvPicPr preferRelativeResize="0"/>
          <p:nvPr/>
        </p:nvPicPr>
        <p:blipFill>
          <a:blip r:embed="rId5">
            <a:alphaModFix/>
          </a:blip>
          <a:stretch>
            <a:fillRect/>
          </a:stretch>
        </p:blipFill>
        <p:spPr>
          <a:xfrm>
            <a:off x="5597650" y="1135450"/>
            <a:ext cx="2419350" cy="1924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90000"/>
              </a:lnSpc>
              <a:spcBef>
                <a:spcPts val="1000"/>
              </a:spcBef>
              <a:spcAft>
                <a:spcPts val="0"/>
              </a:spcAft>
              <a:buClr>
                <a:schemeClr val="dk1"/>
              </a:buClr>
              <a:buSzPts val="1100"/>
              <a:buFont typeface="Arial"/>
              <a:buNone/>
            </a:pPr>
            <a:r>
              <a:rPr lang="en" sz="2400">
                <a:solidFill>
                  <a:schemeClr val="dk1"/>
                </a:solidFill>
              </a:rPr>
              <a:t>The Framingham Heart Study dataset provides various valuable insights into the risk factors associated with coronary heart disease over a ten-year period. This project aims at analyzing key variables and their association in the incidence of Ten Year Coronary Heart Disease (CHD).</a:t>
            </a:r>
            <a:endParaRPr sz="2400">
              <a:solidFill>
                <a:schemeClr val="dk1"/>
              </a:solidFill>
            </a:endParaRPr>
          </a:p>
          <a:p>
            <a:pPr indent="0" lvl="0" marL="0" rtl="0" algn="l">
              <a:spcBef>
                <a:spcPts val="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7150825" y="127875"/>
            <a:ext cx="1752125" cy="1280725"/>
          </a:xfrm>
          <a:prstGeom prst="rect">
            <a:avLst/>
          </a:prstGeom>
          <a:noFill/>
          <a:ln>
            <a:noFill/>
          </a:ln>
        </p:spPr>
      </p:pic>
      <p:cxnSp>
        <p:nvCxnSpPr>
          <p:cNvPr id="65" name="Google Shape;65;p14"/>
          <p:cNvCxnSpPr/>
          <p:nvPr/>
        </p:nvCxnSpPr>
        <p:spPr>
          <a:xfrm>
            <a:off x="401825" y="1086425"/>
            <a:ext cx="6146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t>Impact of Age, Stroke, Hypertension </a:t>
            </a:r>
            <a:br>
              <a:rPr lang="en"/>
            </a:br>
            <a:r>
              <a:rPr lang="en"/>
              <a:t>on CHD</a:t>
            </a:r>
            <a:endParaRPr/>
          </a:p>
          <a:p>
            <a:pPr indent="0" lvl="0" marL="0" rtl="0" algn="l">
              <a:spcBef>
                <a:spcPts val="0"/>
              </a:spcBef>
              <a:spcAft>
                <a:spcPts val="0"/>
              </a:spcAft>
              <a:buNone/>
            </a:pPr>
            <a:r>
              <a:t/>
            </a:r>
            <a:endParaRPr/>
          </a:p>
        </p:txBody>
      </p:sp>
      <p:pic>
        <p:nvPicPr>
          <p:cNvPr id="188" name="Google Shape;188;p32"/>
          <p:cNvPicPr preferRelativeResize="0"/>
          <p:nvPr/>
        </p:nvPicPr>
        <p:blipFill>
          <a:blip r:embed="rId3">
            <a:alphaModFix/>
          </a:blip>
          <a:stretch>
            <a:fillRect/>
          </a:stretch>
        </p:blipFill>
        <p:spPr>
          <a:xfrm>
            <a:off x="5204150" y="1484725"/>
            <a:ext cx="3152975" cy="3184125"/>
          </a:xfrm>
          <a:prstGeom prst="rect">
            <a:avLst/>
          </a:prstGeom>
          <a:noFill/>
          <a:ln>
            <a:noFill/>
          </a:ln>
        </p:spPr>
      </p:pic>
      <p:pic>
        <p:nvPicPr>
          <p:cNvPr id="189" name="Google Shape;189;p32"/>
          <p:cNvPicPr preferRelativeResize="0"/>
          <p:nvPr/>
        </p:nvPicPr>
        <p:blipFill>
          <a:blip r:embed="rId4">
            <a:alphaModFix/>
          </a:blip>
          <a:stretch>
            <a:fillRect/>
          </a:stretch>
        </p:blipFill>
        <p:spPr>
          <a:xfrm>
            <a:off x="751150" y="1457150"/>
            <a:ext cx="3270950" cy="323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Impact of Age, Stroke, </a:t>
            </a:r>
            <a:r>
              <a:rPr lang="en"/>
              <a:t>Hypertension</a:t>
            </a:r>
            <a:r>
              <a:rPr lang="en"/>
              <a:t> </a:t>
            </a:r>
            <a:br>
              <a:rPr lang="en"/>
            </a:br>
            <a:r>
              <a:rPr lang="en"/>
              <a:t>on CHD</a:t>
            </a:r>
            <a:endParaRPr/>
          </a:p>
        </p:txBody>
      </p:sp>
      <p:pic>
        <p:nvPicPr>
          <p:cNvPr id="195" name="Google Shape;195;p33"/>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196" name="Google Shape;196;p33"/>
          <p:cNvPicPr preferRelativeResize="0"/>
          <p:nvPr/>
        </p:nvPicPr>
        <p:blipFill>
          <a:blip r:embed="rId4">
            <a:alphaModFix/>
          </a:blip>
          <a:stretch>
            <a:fillRect/>
          </a:stretch>
        </p:blipFill>
        <p:spPr>
          <a:xfrm>
            <a:off x="883500" y="1487925"/>
            <a:ext cx="2609001" cy="3377225"/>
          </a:xfrm>
          <a:prstGeom prst="rect">
            <a:avLst/>
          </a:prstGeom>
          <a:noFill/>
          <a:ln>
            <a:noFill/>
          </a:ln>
        </p:spPr>
      </p:pic>
      <p:pic>
        <p:nvPicPr>
          <p:cNvPr id="197" name="Google Shape;197;p33"/>
          <p:cNvPicPr preferRelativeResize="0"/>
          <p:nvPr/>
        </p:nvPicPr>
        <p:blipFill>
          <a:blip r:embed="rId5">
            <a:alphaModFix/>
          </a:blip>
          <a:stretch>
            <a:fillRect/>
          </a:stretch>
        </p:blipFill>
        <p:spPr>
          <a:xfrm>
            <a:off x="5884850" y="1573650"/>
            <a:ext cx="2476525" cy="3205750"/>
          </a:xfrm>
          <a:prstGeom prst="rect">
            <a:avLst/>
          </a:prstGeom>
          <a:noFill/>
          <a:ln>
            <a:noFill/>
          </a:ln>
        </p:spPr>
      </p:pic>
      <p:sp>
        <p:nvSpPr>
          <p:cNvPr id="198" name="Google Shape;198;p33"/>
          <p:cNvSpPr txBox="1"/>
          <p:nvPr/>
        </p:nvSpPr>
        <p:spPr>
          <a:xfrm>
            <a:off x="3759950" y="1487925"/>
            <a:ext cx="1964100" cy="334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chemeClr val="dk1"/>
                </a:solidFill>
                <a:highlight>
                  <a:schemeClr val="lt1"/>
                </a:highlight>
              </a:rPr>
              <a:t>Findings:</a:t>
            </a:r>
            <a:endParaRPr b="1" sz="1000">
              <a:solidFill>
                <a:schemeClr val="dk1"/>
              </a:solidFill>
              <a:highlight>
                <a:schemeClr val="lt1"/>
              </a:highlight>
            </a:endParaRPr>
          </a:p>
          <a:p>
            <a:pPr indent="-292100" lvl="0" marL="457200" rtl="0" algn="l">
              <a:lnSpc>
                <a:spcPct val="150000"/>
              </a:lnSpc>
              <a:spcBef>
                <a:spcPts val="0"/>
              </a:spcBef>
              <a:spcAft>
                <a:spcPts val="0"/>
              </a:spcAft>
              <a:buClr>
                <a:schemeClr val="dk1"/>
              </a:buClr>
              <a:buSzPts val="1000"/>
              <a:buAutoNum type="arabicPeriod"/>
            </a:pPr>
            <a:r>
              <a:rPr lang="en" sz="1000">
                <a:solidFill>
                  <a:schemeClr val="dk1"/>
                </a:solidFill>
                <a:highlight>
                  <a:schemeClr val="lt1"/>
                </a:highlight>
              </a:rPr>
              <a:t>Positive trend / alignment between Stroke, Hyp and risk of heart disease</a:t>
            </a:r>
            <a:endParaRPr sz="1000">
              <a:solidFill>
                <a:schemeClr val="dk1"/>
              </a:solidFill>
              <a:highlight>
                <a:schemeClr val="lt1"/>
              </a:highlight>
            </a:endParaRPr>
          </a:p>
          <a:p>
            <a:pPr indent="-292100" lvl="0" marL="457200" rtl="0" algn="l">
              <a:lnSpc>
                <a:spcPct val="150000"/>
              </a:lnSpc>
              <a:spcBef>
                <a:spcPts val="0"/>
              </a:spcBef>
              <a:spcAft>
                <a:spcPts val="0"/>
              </a:spcAft>
              <a:buClr>
                <a:schemeClr val="dk1"/>
              </a:buClr>
              <a:buSzPts val="1000"/>
              <a:buAutoNum type="arabicPeriod"/>
            </a:pPr>
            <a:r>
              <a:rPr lang="en" sz="1000">
                <a:solidFill>
                  <a:schemeClr val="dk1"/>
                </a:solidFill>
                <a:highlight>
                  <a:schemeClr val="lt1"/>
                </a:highlight>
              </a:rPr>
              <a:t>As age increases from 31 - 60 years old, the percentage of stroke increases</a:t>
            </a:r>
            <a:endParaRPr sz="1000">
              <a:solidFill>
                <a:schemeClr val="dk1"/>
              </a:solidFill>
              <a:highlight>
                <a:schemeClr val="lt1"/>
              </a:highlight>
            </a:endParaRPr>
          </a:p>
          <a:p>
            <a:pPr indent="0" lvl="0" marL="0" rtl="0" algn="l">
              <a:lnSpc>
                <a:spcPct val="150000"/>
              </a:lnSpc>
              <a:spcBef>
                <a:spcPts val="0"/>
              </a:spcBef>
              <a:spcAft>
                <a:spcPts val="0"/>
              </a:spcAft>
              <a:buNone/>
            </a:pPr>
            <a:r>
              <a:t/>
            </a:r>
            <a:endParaRPr sz="1000">
              <a:solidFill>
                <a:schemeClr val="dk1"/>
              </a:solidFill>
              <a:highlight>
                <a:schemeClr val="lt1"/>
              </a:highlight>
            </a:endParaRPr>
          </a:p>
          <a:p>
            <a:pPr indent="-292100" lvl="0" marL="457200" rtl="0" algn="l">
              <a:lnSpc>
                <a:spcPct val="150000"/>
              </a:lnSpc>
              <a:spcBef>
                <a:spcPts val="0"/>
              </a:spcBef>
              <a:spcAft>
                <a:spcPts val="0"/>
              </a:spcAft>
              <a:buClr>
                <a:schemeClr val="dk1"/>
              </a:buClr>
              <a:buSzPts val="1000"/>
              <a:buAutoNum type="arabicPeriod"/>
            </a:pPr>
            <a:r>
              <a:rPr lang="en" sz="1000">
                <a:solidFill>
                  <a:schemeClr val="dk1"/>
                </a:solidFill>
                <a:highlight>
                  <a:schemeClr val="lt1"/>
                </a:highlight>
              </a:rPr>
              <a:t>While within age group 61 - 70 years old, the percentage of Stroke decreases significantly</a:t>
            </a:r>
            <a:endParaRPr sz="1000">
              <a:solidFill>
                <a:srgbClr val="CCCCCC"/>
              </a:solidFill>
              <a:highlight>
                <a:srgbClr val="1F1F1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to TenYearCHD</a:t>
            </a:r>
            <a:endParaRPr/>
          </a:p>
        </p:txBody>
      </p:sp>
      <p:sp>
        <p:nvSpPr>
          <p:cNvPr id="204" name="Google Shape;204;p34"/>
          <p:cNvSpPr txBox="1"/>
          <p:nvPr>
            <p:ph idx="1" type="body"/>
          </p:nvPr>
        </p:nvSpPr>
        <p:spPr>
          <a:xfrm>
            <a:off x="356125" y="1096850"/>
            <a:ext cx="3947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solidFill>
                  <a:schemeClr val="dk1"/>
                </a:solidFill>
              </a:rPr>
              <a:t>Findings:</a:t>
            </a:r>
            <a:endParaRPr b="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lang="en" sz="1600">
                <a:solidFill>
                  <a:srgbClr val="0B5394"/>
                </a:solidFill>
              </a:rPr>
              <a:t>Age </a:t>
            </a:r>
            <a:r>
              <a:rPr lang="en" sz="1600">
                <a:solidFill>
                  <a:schemeClr val="dk1"/>
                </a:solidFill>
              </a:rPr>
              <a:t>vs</a:t>
            </a:r>
            <a:r>
              <a:rPr lang="en" sz="1600">
                <a:solidFill>
                  <a:srgbClr val="0B5394"/>
                </a:solidFill>
              </a:rPr>
              <a:t> CHD:</a:t>
            </a:r>
            <a:r>
              <a:rPr lang="en" sz="1600">
                <a:solidFill>
                  <a:schemeClr val="dk1"/>
                </a:solidFill>
              </a:rPr>
              <a:t> 0.23 correlation</a:t>
            </a:r>
            <a:endParaRPr sz="1600"/>
          </a:p>
        </p:txBody>
      </p:sp>
      <p:pic>
        <p:nvPicPr>
          <p:cNvPr id="205" name="Google Shape;205;p34"/>
          <p:cNvPicPr preferRelativeResize="0"/>
          <p:nvPr/>
        </p:nvPicPr>
        <p:blipFill>
          <a:blip r:embed="rId3">
            <a:alphaModFix/>
          </a:blip>
          <a:stretch>
            <a:fillRect/>
          </a:stretch>
        </p:blipFill>
        <p:spPr>
          <a:xfrm>
            <a:off x="570475" y="1787675"/>
            <a:ext cx="3518425" cy="2961100"/>
          </a:xfrm>
          <a:prstGeom prst="rect">
            <a:avLst/>
          </a:prstGeom>
          <a:noFill/>
          <a:ln>
            <a:noFill/>
          </a:ln>
        </p:spPr>
      </p:pic>
      <p:pic>
        <p:nvPicPr>
          <p:cNvPr id="206" name="Google Shape;206;p34"/>
          <p:cNvPicPr preferRelativeResize="0"/>
          <p:nvPr/>
        </p:nvPicPr>
        <p:blipFill>
          <a:blip r:embed="rId4">
            <a:alphaModFix/>
          </a:blip>
          <a:stretch>
            <a:fillRect/>
          </a:stretch>
        </p:blipFill>
        <p:spPr>
          <a:xfrm>
            <a:off x="4381995" y="1820988"/>
            <a:ext cx="3439194" cy="2894425"/>
          </a:xfrm>
          <a:prstGeom prst="rect">
            <a:avLst/>
          </a:prstGeom>
          <a:noFill/>
          <a:ln>
            <a:noFill/>
          </a:ln>
        </p:spPr>
      </p:pic>
      <p:sp>
        <p:nvSpPr>
          <p:cNvPr id="207" name="Google Shape;207;p34"/>
          <p:cNvSpPr/>
          <p:nvPr/>
        </p:nvSpPr>
        <p:spPr>
          <a:xfrm>
            <a:off x="4314225" y="3265075"/>
            <a:ext cx="1604700" cy="1450200"/>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4"/>
          <p:cNvSpPr/>
          <p:nvPr/>
        </p:nvSpPr>
        <p:spPr>
          <a:xfrm>
            <a:off x="511550" y="3265075"/>
            <a:ext cx="1663500" cy="1450200"/>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34"/>
          <p:cNvSpPr txBox="1"/>
          <p:nvPr>
            <p:ph idx="1" type="body"/>
          </p:nvPr>
        </p:nvSpPr>
        <p:spPr>
          <a:xfrm>
            <a:off x="4314225" y="1096850"/>
            <a:ext cx="489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1600">
              <a:solidFill>
                <a:schemeClr val="dk1"/>
              </a:solidFill>
            </a:endParaRPr>
          </a:p>
          <a:p>
            <a:pPr indent="0" lvl="0" marL="0" rtl="0" algn="l">
              <a:lnSpc>
                <a:spcPct val="100000"/>
              </a:lnSpc>
              <a:spcBef>
                <a:spcPts val="0"/>
              </a:spcBef>
              <a:spcAft>
                <a:spcPts val="0"/>
              </a:spcAft>
              <a:buNone/>
            </a:pPr>
            <a:r>
              <a:rPr lang="en" sz="1600">
                <a:solidFill>
                  <a:schemeClr val="dk1"/>
                </a:solidFill>
              </a:rPr>
              <a:t>2.     </a:t>
            </a:r>
            <a:r>
              <a:rPr lang="en" sz="1600">
                <a:solidFill>
                  <a:srgbClr val="0B5394"/>
                </a:solidFill>
              </a:rPr>
              <a:t>Age </a:t>
            </a:r>
            <a:r>
              <a:rPr lang="en" sz="1600">
                <a:solidFill>
                  <a:schemeClr val="dk1"/>
                </a:solidFill>
              </a:rPr>
              <a:t>vs</a:t>
            </a:r>
            <a:r>
              <a:rPr lang="en" sz="1600">
                <a:solidFill>
                  <a:srgbClr val="0B5394"/>
                </a:solidFill>
              </a:rPr>
              <a:t> Prevalent HYP:</a:t>
            </a:r>
            <a:r>
              <a:rPr lang="en" sz="1600">
                <a:solidFill>
                  <a:schemeClr val="dk1"/>
                </a:solidFill>
              </a:rPr>
              <a:t> 0.31 correlation</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idx="1" type="body"/>
          </p:nvPr>
        </p:nvSpPr>
        <p:spPr>
          <a:xfrm>
            <a:off x="4643725" y="1305375"/>
            <a:ext cx="3947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solidFill>
                  <a:srgbClr val="0B5394"/>
                </a:solidFill>
              </a:rPr>
              <a:t>2.   </a:t>
            </a:r>
            <a:r>
              <a:rPr lang="en" sz="1600">
                <a:solidFill>
                  <a:srgbClr val="0B5394"/>
                </a:solidFill>
              </a:rPr>
              <a:t>Systolic blood pressure </a:t>
            </a:r>
            <a:r>
              <a:rPr lang="en" sz="1600">
                <a:solidFill>
                  <a:schemeClr val="dk1"/>
                </a:solidFill>
              </a:rPr>
              <a:t>vs</a:t>
            </a:r>
            <a:r>
              <a:rPr lang="en" sz="1600">
                <a:solidFill>
                  <a:srgbClr val="0B5394"/>
                </a:solidFill>
              </a:rPr>
              <a:t> CHD:</a:t>
            </a:r>
            <a:r>
              <a:rPr lang="en" sz="1600">
                <a:solidFill>
                  <a:schemeClr val="dk1"/>
                </a:solidFill>
              </a:rPr>
              <a:t> 0.22 correlation</a:t>
            </a:r>
            <a:endParaRPr sz="1700">
              <a:solidFill>
                <a:schemeClr val="dk1"/>
              </a:solidFill>
            </a:endParaRPr>
          </a:p>
        </p:txBody>
      </p:sp>
      <p:pic>
        <p:nvPicPr>
          <p:cNvPr id="215" name="Google Shape;215;p35"/>
          <p:cNvPicPr preferRelativeResize="0"/>
          <p:nvPr/>
        </p:nvPicPr>
        <p:blipFill>
          <a:blip r:embed="rId3">
            <a:alphaModFix/>
          </a:blip>
          <a:stretch>
            <a:fillRect/>
          </a:stretch>
        </p:blipFill>
        <p:spPr>
          <a:xfrm>
            <a:off x="689250" y="1911888"/>
            <a:ext cx="3338725" cy="2809875"/>
          </a:xfrm>
          <a:prstGeom prst="rect">
            <a:avLst/>
          </a:prstGeom>
          <a:noFill/>
          <a:ln>
            <a:noFill/>
          </a:ln>
        </p:spPr>
      </p:pic>
      <p:pic>
        <p:nvPicPr>
          <p:cNvPr id="216" name="Google Shape;216;p35"/>
          <p:cNvPicPr preferRelativeResize="0"/>
          <p:nvPr/>
        </p:nvPicPr>
        <p:blipFill>
          <a:blip r:embed="rId4">
            <a:alphaModFix/>
          </a:blip>
          <a:stretch>
            <a:fillRect/>
          </a:stretch>
        </p:blipFill>
        <p:spPr>
          <a:xfrm>
            <a:off x="4988950" y="1911884"/>
            <a:ext cx="3338725" cy="2809892"/>
          </a:xfrm>
          <a:prstGeom prst="rect">
            <a:avLst/>
          </a:prstGeom>
          <a:noFill/>
          <a:ln>
            <a:noFill/>
          </a:ln>
        </p:spPr>
      </p:pic>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Correlations to TenYearCHD</a:t>
            </a:r>
            <a:endParaRPr/>
          </a:p>
        </p:txBody>
      </p:sp>
      <p:sp>
        <p:nvSpPr>
          <p:cNvPr id="218" name="Google Shape;218;p35"/>
          <p:cNvSpPr/>
          <p:nvPr/>
        </p:nvSpPr>
        <p:spPr>
          <a:xfrm>
            <a:off x="511550" y="3265075"/>
            <a:ext cx="1663500" cy="1450200"/>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35"/>
          <p:cNvSpPr/>
          <p:nvPr/>
        </p:nvSpPr>
        <p:spPr>
          <a:xfrm>
            <a:off x="4806325" y="3265075"/>
            <a:ext cx="1663500" cy="1450200"/>
          </a:xfrm>
          <a:prstGeom prst="rect">
            <a:avLst/>
          </a:prstGeom>
          <a:noFill/>
          <a:ln cap="flat" cmpd="sng" w="76200">
            <a:solidFill>
              <a:srgbClr val="FFFFFF"/>
            </a:solidFill>
            <a:prstDash val="solid"/>
            <a:round/>
            <a:headEnd len="sm" w="sm" type="none"/>
            <a:tailEnd len="sm" w="sm" type="none"/>
          </a:ln>
          <a:effectLst>
            <a:outerShdw blurRad="57150" rotWithShape="0" algn="bl" dir="5400000" dist="19050">
              <a:srgbClr val="000000">
                <a:alpha val="44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5"/>
          <p:cNvSpPr txBox="1"/>
          <p:nvPr>
            <p:ph idx="1" type="body"/>
          </p:nvPr>
        </p:nvSpPr>
        <p:spPr>
          <a:xfrm>
            <a:off x="385063" y="1088375"/>
            <a:ext cx="3947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600">
                <a:solidFill>
                  <a:schemeClr val="dk1"/>
                </a:solidFill>
              </a:rPr>
              <a:t>Findings:</a:t>
            </a:r>
            <a:endParaRPr b="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lang="en" sz="1600">
                <a:solidFill>
                  <a:srgbClr val="0B5394"/>
                </a:solidFill>
              </a:rPr>
              <a:t>Age </a:t>
            </a:r>
            <a:r>
              <a:rPr lang="en" sz="1600">
                <a:solidFill>
                  <a:schemeClr val="dk1"/>
                </a:solidFill>
              </a:rPr>
              <a:t>vs</a:t>
            </a:r>
            <a:r>
              <a:rPr lang="en" sz="1600">
                <a:solidFill>
                  <a:srgbClr val="0B5394"/>
                </a:solidFill>
              </a:rPr>
              <a:t> SysBP: </a:t>
            </a:r>
            <a:r>
              <a:rPr lang="en" sz="1600">
                <a:solidFill>
                  <a:schemeClr val="dk1"/>
                </a:solidFill>
              </a:rPr>
              <a:t>0.39 correlation</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Summarized Correlations to TenYearCHD</a:t>
            </a:r>
            <a:endParaRPr/>
          </a:p>
        </p:txBody>
      </p:sp>
      <p:pic>
        <p:nvPicPr>
          <p:cNvPr id="226" name="Google Shape;226;p36"/>
          <p:cNvPicPr preferRelativeResize="0"/>
          <p:nvPr/>
        </p:nvPicPr>
        <p:blipFill>
          <a:blip r:embed="rId3">
            <a:alphaModFix/>
          </a:blip>
          <a:stretch>
            <a:fillRect/>
          </a:stretch>
        </p:blipFill>
        <p:spPr>
          <a:xfrm>
            <a:off x="1039725" y="1017725"/>
            <a:ext cx="4782674" cy="4052874"/>
          </a:xfrm>
          <a:prstGeom prst="rect">
            <a:avLst/>
          </a:prstGeom>
          <a:noFill/>
          <a:ln>
            <a:noFill/>
          </a:ln>
        </p:spPr>
      </p:pic>
      <p:sp>
        <p:nvSpPr>
          <p:cNvPr id="227" name="Google Shape;227;p36"/>
          <p:cNvSpPr txBox="1"/>
          <p:nvPr/>
        </p:nvSpPr>
        <p:spPr>
          <a:xfrm>
            <a:off x="6005250" y="1790725"/>
            <a:ext cx="3000000" cy="1116000"/>
          </a:xfrm>
          <a:prstGeom prst="rect">
            <a:avLst/>
          </a:prstGeom>
          <a:noFill/>
          <a:ln>
            <a:noFill/>
          </a:ln>
        </p:spPr>
        <p:txBody>
          <a:bodyPr anchorCtr="0" anchor="t" bIns="91425" lIns="91425" spcFirstLastPara="1" rIns="91425" wrap="square" tIns="91425">
            <a:spAutoFit/>
          </a:bodyPr>
          <a:lstStyle/>
          <a:p>
            <a:pPr indent="-298450" lvl="0" marL="457200" rtl="0" algn="l">
              <a:lnSpc>
                <a:spcPct val="150000"/>
              </a:lnSpc>
              <a:spcBef>
                <a:spcPts val="0"/>
              </a:spcBef>
              <a:spcAft>
                <a:spcPts val="0"/>
              </a:spcAft>
              <a:buClr>
                <a:schemeClr val="dk1"/>
              </a:buClr>
              <a:buSzPts val="1100"/>
              <a:buChar char="●"/>
            </a:pPr>
            <a:r>
              <a:rPr b="1" lang="en" sz="1100">
                <a:solidFill>
                  <a:schemeClr val="dk1"/>
                </a:solidFill>
              </a:rPr>
              <a:t>Key take-away:</a:t>
            </a:r>
            <a:endParaRPr b="1" sz="1100">
              <a:solidFill>
                <a:schemeClr val="dk1"/>
              </a:solidFill>
            </a:endParaRPr>
          </a:p>
          <a:p>
            <a:pPr indent="0" lvl="0" marL="457200" rtl="0" algn="l">
              <a:lnSpc>
                <a:spcPct val="150000"/>
              </a:lnSpc>
              <a:spcBef>
                <a:spcPts val="0"/>
              </a:spcBef>
              <a:spcAft>
                <a:spcPts val="0"/>
              </a:spcAft>
              <a:buNone/>
            </a:pPr>
            <a:r>
              <a:rPr b="1" lang="en" sz="1100">
                <a:solidFill>
                  <a:srgbClr val="0B5394"/>
                </a:solidFill>
              </a:rPr>
              <a:t>Age</a:t>
            </a:r>
            <a:r>
              <a:rPr lang="en" sz="1100">
                <a:solidFill>
                  <a:schemeClr val="dk1"/>
                </a:solidFill>
              </a:rPr>
              <a:t> remains the largest factor this contributes to </a:t>
            </a:r>
            <a:r>
              <a:rPr b="1" lang="en" sz="1100">
                <a:solidFill>
                  <a:srgbClr val="0B5394"/>
                </a:solidFill>
              </a:rPr>
              <a:t>Ten Year Chronic Heart Disease</a:t>
            </a:r>
            <a:endParaRPr b="1" sz="1100">
              <a:solidFill>
                <a:srgbClr val="0B539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2656000" y="445025"/>
            <a:ext cx="617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&amp; Summary</a:t>
            </a:r>
            <a:endParaRPr/>
          </a:p>
        </p:txBody>
      </p:sp>
      <p:pic>
        <p:nvPicPr>
          <p:cNvPr id="233" name="Google Shape;233;p37"/>
          <p:cNvPicPr preferRelativeResize="0"/>
          <p:nvPr/>
        </p:nvPicPr>
        <p:blipFill>
          <a:blip r:embed="rId3">
            <a:alphaModFix/>
          </a:blip>
          <a:stretch>
            <a:fillRect/>
          </a:stretch>
        </p:blipFill>
        <p:spPr>
          <a:xfrm>
            <a:off x="311700" y="91013"/>
            <a:ext cx="1752125" cy="1280725"/>
          </a:xfrm>
          <a:prstGeom prst="rect">
            <a:avLst/>
          </a:prstGeom>
          <a:noFill/>
          <a:ln>
            <a:noFill/>
          </a:ln>
        </p:spPr>
      </p:pic>
      <p:pic>
        <p:nvPicPr>
          <p:cNvPr id="234" name="Google Shape;234;p37"/>
          <p:cNvPicPr preferRelativeResize="0"/>
          <p:nvPr/>
        </p:nvPicPr>
        <p:blipFill>
          <a:blip r:embed="rId4">
            <a:alphaModFix/>
          </a:blip>
          <a:stretch>
            <a:fillRect/>
          </a:stretch>
        </p:blipFill>
        <p:spPr>
          <a:xfrm>
            <a:off x="6964775" y="1610550"/>
            <a:ext cx="2016450" cy="3024675"/>
          </a:xfrm>
          <a:prstGeom prst="rect">
            <a:avLst/>
          </a:prstGeom>
          <a:noFill/>
          <a:ln>
            <a:noFill/>
          </a:ln>
        </p:spPr>
      </p:pic>
      <p:sp>
        <p:nvSpPr>
          <p:cNvPr id="235" name="Google Shape;235;p37"/>
          <p:cNvSpPr/>
          <p:nvPr/>
        </p:nvSpPr>
        <p:spPr>
          <a:xfrm>
            <a:off x="387900" y="1127450"/>
            <a:ext cx="6307200" cy="14286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6" name="Google Shape;236;p37"/>
          <p:cNvSpPr/>
          <p:nvPr/>
        </p:nvSpPr>
        <p:spPr>
          <a:xfrm>
            <a:off x="387900" y="2665775"/>
            <a:ext cx="6307200" cy="14286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37"/>
          <p:cNvSpPr/>
          <p:nvPr/>
        </p:nvSpPr>
        <p:spPr>
          <a:xfrm>
            <a:off x="401000" y="4188425"/>
            <a:ext cx="6307200" cy="752700"/>
          </a:xfrm>
          <a:prstGeom prst="rect">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37"/>
          <p:cNvSpPr txBox="1"/>
          <p:nvPr>
            <p:ph idx="1" type="body"/>
          </p:nvPr>
        </p:nvSpPr>
        <p:spPr>
          <a:xfrm>
            <a:off x="387900" y="1127450"/>
            <a:ext cx="6307200" cy="3990900"/>
          </a:xfrm>
          <a:prstGeom prst="rect">
            <a:avLst/>
          </a:prstGeom>
        </p:spPr>
        <p:txBody>
          <a:bodyPr anchorCtr="0" anchor="t" bIns="91425" lIns="91425" spcFirstLastPara="1" rIns="91425" wrap="square" tIns="91425">
            <a:normAutofit fontScale="32500" lnSpcReduction="20000"/>
          </a:bodyPr>
          <a:lstStyle/>
          <a:p>
            <a:pPr indent="0" lvl="0" marL="0" rtl="0" algn="l">
              <a:spcBef>
                <a:spcPts val="0"/>
              </a:spcBef>
              <a:spcAft>
                <a:spcPts val="0"/>
              </a:spcAft>
              <a:buNone/>
            </a:pPr>
            <a:r>
              <a:rPr b="1" lang="en" sz="2874"/>
              <a:t>Summary</a:t>
            </a:r>
            <a:r>
              <a:rPr lang="en" sz="2874"/>
              <a:t>:</a:t>
            </a:r>
            <a:endParaRPr sz="2874"/>
          </a:p>
          <a:p>
            <a:pPr indent="-287915" lvl="0" marL="457200" rtl="0" algn="l">
              <a:lnSpc>
                <a:spcPct val="150000"/>
              </a:lnSpc>
              <a:spcBef>
                <a:spcPts val="1200"/>
              </a:spcBef>
              <a:spcAft>
                <a:spcPts val="0"/>
              </a:spcAft>
              <a:buSzPct val="100000"/>
              <a:buChar char="●"/>
            </a:pPr>
            <a:r>
              <a:rPr b="1" lang="en" sz="2874"/>
              <a:t>Age remains the largest factor</a:t>
            </a:r>
            <a:r>
              <a:rPr lang="en" sz="2874"/>
              <a:t> this contributes to Ten Year Chronic Heart Disease</a:t>
            </a:r>
            <a:endParaRPr sz="2874"/>
          </a:p>
          <a:p>
            <a:pPr indent="-287915" lvl="0" marL="457200" rtl="0" algn="l">
              <a:spcBef>
                <a:spcPts val="0"/>
              </a:spcBef>
              <a:spcAft>
                <a:spcPts val="0"/>
              </a:spcAft>
              <a:buSzPct val="100000"/>
              <a:buChar char="●"/>
            </a:pPr>
            <a:r>
              <a:rPr b="1" lang="en" sz="2874"/>
              <a:t>BP Meds play a notable role</a:t>
            </a:r>
            <a:r>
              <a:rPr lang="en" sz="2874"/>
              <a:t> in the incidence of CHD as they may behave differently than who not take BP Meds</a:t>
            </a:r>
            <a:endParaRPr sz="2874"/>
          </a:p>
          <a:p>
            <a:pPr indent="-287915" lvl="0" marL="457200" rtl="0" algn="l">
              <a:spcBef>
                <a:spcPts val="0"/>
              </a:spcBef>
              <a:spcAft>
                <a:spcPts val="0"/>
              </a:spcAft>
              <a:buSzPct val="100000"/>
              <a:buChar char="●"/>
            </a:pPr>
            <a:r>
              <a:rPr lang="en" sz="2874"/>
              <a:t>Ten Year CHD is positively correlated with </a:t>
            </a:r>
            <a:r>
              <a:rPr b="1" lang="en" sz="2874"/>
              <a:t>Systolic blood pressure</a:t>
            </a:r>
            <a:endParaRPr b="1" sz="2874"/>
          </a:p>
          <a:p>
            <a:pPr indent="-287915" lvl="0" marL="457200" rtl="0" algn="l">
              <a:spcBef>
                <a:spcPts val="0"/>
              </a:spcBef>
              <a:spcAft>
                <a:spcPts val="0"/>
              </a:spcAft>
              <a:buSzPct val="100000"/>
              <a:buChar char="●"/>
            </a:pPr>
            <a:r>
              <a:rPr lang="en" sz="2874"/>
              <a:t>In conclusion,, a handful of factors can contribute to the result of heart disease, and can be dedicated for education for prevention of cardiovascular diseases</a:t>
            </a:r>
            <a:endParaRPr sz="2874"/>
          </a:p>
          <a:p>
            <a:pPr indent="0" lvl="0" marL="0" rtl="0" algn="l">
              <a:spcBef>
                <a:spcPts val="1200"/>
              </a:spcBef>
              <a:spcAft>
                <a:spcPts val="0"/>
              </a:spcAft>
              <a:buNone/>
            </a:pPr>
            <a:r>
              <a:t/>
            </a:r>
            <a:endParaRPr b="1" sz="2874"/>
          </a:p>
          <a:p>
            <a:pPr indent="0" lvl="0" marL="0" rtl="0" algn="l">
              <a:spcBef>
                <a:spcPts val="1200"/>
              </a:spcBef>
              <a:spcAft>
                <a:spcPts val="0"/>
              </a:spcAft>
              <a:buNone/>
            </a:pPr>
            <a:r>
              <a:rPr b="1" lang="en" sz="2874"/>
              <a:t>Limitations: </a:t>
            </a:r>
            <a:endParaRPr b="1" sz="2874"/>
          </a:p>
          <a:p>
            <a:pPr indent="-287915" lvl="0" marL="457200" rtl="0" algn="l">
              <a:spcBef>
                <a:spcPts val="1200"/>
              </a:spcBef>
              <a:spcAft>
                <a:spcPts val="0"/>
              </a:spcAft>
              <a:buSzPct val="100000"/>
              <a:buChar char="●"/>
            </a:pPr>
            <a:r>
              <a:rPr lang="en" sz="2874"/>
              <a:t>Dataset contains an extensive amount of </a:t>
            </a:r>
            <a:r>
              <a:rPr b="1" lang="en" sz="2874"/>
              <a:t>binary data</a:t>
            </a:r>
            <a:r>
              <a:rPr lang="en" sz="2874"/>
              <a:t>, which could be difficult to visualize</a:t>
            </a:r>
            <a:endParaRPr sz="2874"/>
          </a:p>
          <a:p>
            <a:pPr indent="-287915" lvl="0" marL="457200" rtl="0" algn="l">
              <a:spcBef>
                <a:spcPts val="0"/>
              </a:spcBef>
              <a:spcAft>
                <a:spcPts val="0"/>
              </a:spcAft>
              <a:buSzPct val="100000"/>
              <a:buChar char="●"/>
            </a:pPr>
            <a:r>
              <a:rPr lang="en" sz="2874"/>
              <a:t>Lack of  good cholesterol vs bad </a:t>
            </a:r>
            <a:r>
              <a:rPr b="1" lang="en" sz="2874"/>
              <a:t>cholesterol data</a:t>
            </a:r>
            <a:endParaRPr b="1" sz="2874"/>
          </a:p>
          <a:p>
            <a:pPr indent="-287915" lvl="0" marL="457200" rtl="0" algn="l">
              <a:spcBef>
                <a:spcPts val="0"/>
              </a:spcBef>
              <a:spcAft>
                <a:spcPts val="0"/>
              </a:spcAft>
              <a:buSzPct val="100000"/>
              <a:buChar char="●"/>
            </a:pPr>
            <a:r>
              <a:rPr lang="en" sz="2874"/>
              <a:t>Given the </a:t>
            </a:r>
            <a:r>
              <a:rPr b="1" lang="en" sz="2874"/>
              <a:t>limited age range</a:t>
            </a:r>
            <a:r>
              <a:rPr lang="en" sz="2874"/>
              <a:t> in data population, unable to analyze cause of drop for Stroke, Hyp decreases in age 61 -70 compared to 51-60. </a:t>
            </a:r>
            <a:endParaRPr sz="2874"/>
          </a:p>
          <a:p>
            <a:pPr indent="-287915" lvl="0" marL="457200" rtl="0" algn="l">
              <a:spcBef>
                <a:spcPts val="0"/>
              </a:spcBef>
              <a:spcAft>
                <a:spcPts val="0"/>
              </a:spcAft>
              <a:buSzPct val="100000"/>
              <a:buChar char="●"/>
            </a:pPr>
            <a:r>
              <a:rPr lang="en" sz="2874"/>
              <a:t>There’s a combination of factors leading to the increased ten year risk or outcome of CHD. The selected population </a:t>
            </a:r>
            <a:r>
              <a:rPr b="1" lang="en" sz="2874"/>
              <a:t>lacks sufficient statistical support to conclude a single variable </a:t>
            </a:r>
            <a:r>
              <a:rPr lang="en" sz="2874"/>
              <a:t>will result in TenYearCHD.</a:t>
            </a:r>
            <a:endParaRPr sz="2874"/>
          </a:p>
          <a:p>
            <a:pPr indent="0" lvl="0" marL="0" rtl="0" algn="l">
              <a:spcBef>
                <a:spcPts val="1200"/>
              </a:spcBef>
              <a:spcAft>
                <a:spcPts val="0"/>
              </a:spcAft>
              <a:buNone/>
            </a:pPr>
            <a:r>
              <a:t/>
            </a:r>
            <a:endParaRPr b="1" sz="2874"/>
          </a:p>
          <a:p>
            <a:pPr indent="0" lvl="0" marL="0" rtl="0" algn="l">
              <a:spcBef>
                <a:spcPts val="1200"/>
              </a:spcBef>
              <a:spcAft>
                <a:spcPts val="0"/>
              </a:spcAft>
              <a:buNone/>
            </a:pPr>
            <a:r>
              <a:rPr b="1" lang="en" sz="2874"/>
              <a:t>Next Steps :</a:t>
            </a:r>
            <a:endParaRPr b="1" sz="2874"/>
          </a:p>
          <a:p>
            <a:pPr indent="-287915" lvl="0" marL="457200" rtl="0" algn="l">
              <a:spcBef>
                <a:spcPts val="1200"/>
              </a:spcBef>
              <a:spcAft>
                <a:spcPts val="0"/>
              </a:spcAft>
              <a:buSzPct val="100000"/>
              <a:buChar char="●"/>
            </a:pPr>
            <a:r>
              <a:rPr lang="en" sz="2874"/>
              <a:t>Could evaluate difference between </a:t>
            </a:r>
            <a:r>
              <a:rPr b="1" lang="en" sz="2874"/>
              <a:t>smoker</a:t>
            </a:r>
            <a:r>
              <a:rPr lang="en" sz="2874"/>
              <a:t> and </a:t>
            </a:r>
            <a:r>
              <a:rPr b="1" lang="en" sz="2874"/>
              <a:t>non-smoker</a:t>
            </a:r>
            <a:r>
              <a:rPr lang="en" sz="2874"/>
              <a:t> by conducting a T-test calculation</a:t>
            </a:r>
            <a:endParaRPr sz="2874"/>
          </a:p>
          <a:p>
            <a:pPr indent="457200" lvl="0" marL="0" rtl="0" algn="l">
              <a:spcBef>
                <a:spcPts val="1200"/>
              </a:spcBef>
              <a:spcAft>
                <a:spcPts val="1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311700" y="36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 &amp; References</a:t>
            </a:r>
            <a:endParaRPr/>
          </a:p>
          <a:p>
            <a:pPr indent="0" lvl="0" marL="0" rtl="0" algn="l">
              <a:spcBef>
                <a:spcPts val="0"/>
              </a:spcBef>
              <a:spcAft>
                <a:spcPts val="0"/>
              </a:spcAft>
              <a:buNone/>
            </a:pPr>
            <a:r>
              <a:t/>
            </a:r>
            <a:endParaRPr/>
          </a:p>
        </p:txBody>
      </p:sp>
      <p:sp>
        <p:nvSpPr>
          <p:cNvPr id="244" name="Google Shape;244;p38"/>
          <p:cNvSpPr txBox="1"/>
          <p:nvPr>
            <p:ph idx="1" type="body"/>
          </p:nvPr>
        </p:nvSpPr>
        <p:spPr>
          <a:xfrm>
            <a:off x="311700" y="935300"/>
            <a:ext cx="8520600" cy="34164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en" sz="4000"/>
              <a:t>* Github repo link:</a:t>
            </a:r>
            <a:br>
              <a:rPr lang="en" sz="4000"/>
            </a:br>
            <a:r>
              <a:rPr lang="en" sz="4000"/>
              <a:t>	</a:t>
            </a:r>
            <a:r>
              <a:rPr lang="en" sz="4000" u="sng">
                <a:solidFill>
                  <a:schemeClr val="hlink"/>
                </a:solidFill>
                <a:hlinkClick r:id="rId3"/>
              </a:rPr>
              <a:t>https://github.com/myhre062/heart-disease-analysis</a:t>
            </a:r>
            <a:endParaRPr b="1" sz="4000">
              <a:solidFill>
                <a:srgbClr val="569CD6"/>
              </a:solidFill>
              <a:highlight>
                <a:srgbClr val="1F1F1F"/>
              </a:highlight>
              <a:latin typeface="Courier New"/>
              <a:ea typeface="Courier New"/>
              <a:cs typeface="Courier New"/>
              <a:sym typeface="Courier New"/>
            </a:endParaRPr>
          </a:p>
          <a:p>
            <a:pPr indent="0" lvl="0" marL="0" rtl="0" algn="l">
              <a:lnSpc>
                <a:spcPct val="150000"/>
              </a:lnSpc>
              <a:spcBef>
                <a:spcPts val="1200"/>
              </a:spcBef>
              <a:spcAft>
                <a:spcPts val="0"/>
              </a:spcAft>
              <a:buNone/>
            </a:pPr>
            <a:r>
              <a:rPr lang="en" sz="4000"/>
              <a:t>1. Dataset Source: [</a:t>
            </a:r>
            <a:r>
              <a:rPr lang="en" sz="4000"/>
              <a:t>Framingham Dataset</a:t>
            </a:r>
            <a:r>
              <a:rPr lang="en" sz="4000"/>
              <a:t>]</a:t>
            </a:r>
            <a:endParaRPr sz="4000"/>
          </a:p>
          <a:p>
            <a:pPr indent="457200" lvl="0" marL="0" rtl="0" algn="l">
              <a:lnSpc>
                <a:spcPct val="150000"/>
              </a:lnSpc>
              <a:spcBef>
                <a:spcPts val="0"/>
              </a:spcBef>
              <a:spcAft>
                <a:spcPts val="0"/>
              </a:spcAft>
              <a:buClr>
                <a:schemeClr val="dk1"/>
              </a:buClr>
              <a:buSzPct val="27500"/>
              <a:buFont typeface="Arial"/>
              <a:buNone/>
            </a:pPr>
            <a:r>
              <a:rPr lang="en" sz="4000"/>
              <a:t>(</a:t>
            </a:r>
            <a:r>
              <a:rPr lang="en" sz="4000" u="sng">
                <a:solidFill>
                  <a:schemeClr val="hlink"/>
                </a:solidFill>
                <a:hlinkClick r:id="rId4"/>
              </a:rPr>
              <a:t>https://www.kaggle.com/datasets/aasheesh200/framingham-heart-study-dataset?select=framingham</a:t>
            </a:r>
            <a:r>
              <a:rPr lang="en" sz="4000"/>
              <a:t>.csv)</a:t>
            </a:r>
            <a:endParaRPr sz="4000"/>
          </a:p>
          <a:p>
            <a:pPr indent="0" lvl="0" marL="0" rtl="0" algn="l">
              <a:lnSpc>
                <a:spcPct val="150000"/>
              </a:lnSpc>
              <a:spcBef>
                <a:spcPts val="0"/>
              </a:spcBef>
              <a:spcAft>
                <a:spcPts val="0"/>
              </a:spcAft>
              <a:buClr>
                <a:schemeClr val="dk1"/>
              </a:buClr>
              <a:buSzPct val="27500"/>
              <a:buFont typeface="Arial"/>
              <a:buNone/>
            </a:pPr>
            <a:r>
              <a:t/>
            </a:r>
            <a:endParaRPr sz="4000"/>
          </a:p>
          <a:p>
            <a:pPr indent="0" lvl="0" marL="0" rtl="0" algn="l">
              <a:lnSpc>
                <a:spcPct val="150000"/>
              </a:lnSpc>
              <a:spcBef>
                <a:spcPts val="0"/>
              </a:spcBef>
              <a:spcAft>
                <a:spcPts val="0"/>
              </a:spcAft>
              <a:buNone/>
            </a:pPr>
            <a:r>
              <a:rPr lang="en" sz="4000"/>
              <a:t>2. </a:t>
            </a:r>
            <a:r>
              <a:rPr lang="en" sz="4000"/>
              <a:t>Referenced Heatmap and Seaborn library</a:t>
            </a:r>
            <a:endParaRPr sz="4000"/>
          </a:p>
          <a:p>
            <a:pPr indent="0" lvl="0" marL="0" rtl="0" algn="l">
              <a:lnSpc>
                <a:spcPct val="150000"/>
              </a:lnSpc>
              <a:spcBef>
                <a:spcPts val="0"/>
              </a:spcBef>
              <a:spcAft>
                <a:spcPts val="0"/>
              </a:spcAft>
              <a:buNone/>
            </a:pPr>
            <a:r>
              <a:t/>
            </a:r>
            <a:endParaRPr sz="4000"/>
          </a:p>
          <a:p>
            <a:pPr indent="0" lvl="0" marL="0" rtl="0" algn="l">
              <a:lnSpc>
                <a:spcPct val="150000"/>
              </a:lnSpc>
              <a:spcBef>
                <a:spcPts val="0"/>
              </a:spcBef>
              <a:spcAft>
                <a:spcPts val="0"/>
              </a:spcAft>
              <a:buClr>
                <a:schemeClr val="dk1"/>
              </a:buClr>
              <a:buSzPct val="27500"/>
              <a:buFont typeface="Arial"/>
              <a:buNone/>
            </a:pPr>
            <a:r>
              <a:rPr lang="en" sz="4000"/>
              <a:t>3. Contingency Table and Chi-Square Test:</a:t>
            </a:r>
            <a:endParaRPr sz="4000"/>
          </a:p>
          <a:p>
            <a:pPr indent="0" lvl="0" marL="0" rtl="0" algn="l">
              <a:lnSpc>
                <a:spcPct val="150000"/>
              </a:lnSpc>
              <a:spcBef>
                <a:spcPts val="0"/>
              </a:spcBef>
              <a:spcAft>
                <a:spcPts val="0"/>
              </a:spcAft>
              <a:buClr>
                <a:schemeClr val="dk1"/>
              </a:buClr>
              <a:buSzPct val="27500"/>
              <a:buFont typeface="Arial"/>
              <a:buNone/>
            </a:pPr>
            <a:r>
              <a:t/>
            </a:r>
            <a:endParaRPr sz="4000"/>
          </a:p>
          <a:p>
            <a:pPr indent="457200" lvl="0" marL="0" rtl="0" algn="l">
              <a:lnSpc>
                <a:spcPct val="150000"/>
              </a:lnSpc>
              <a:spcBef>
                <a:spcPts val="0"/>
              </a:spcBef>
              <a:spcAft>
                <a:spcPts val="0"/>
              </a:spcAft>
              <a:buClr>
                <a:schemeClr val="dk1"/>
              </a:buClr>
              <a:buSzPct val="27500"/>
              <a:buFont typeface="Arial"/>
              <a:buNone/>
            </a:pPr>
            <a:r>
              <a:rPr lang="en" sz="4000"/>
              <a:t>a. [Chi-Square-Test-In-Python](https://medium.com/swlh/how-to-run-chi-square-test-in-python-4e9f5d10249d)</a:t>
            </a:r>
            <a:endParaRPr sz="4000"/>
          </a:p>
          <a:p>
            <a:pPr indent="0" lvl="0" marL="0" rtl="0" algn="l">
              <a:lnSpc>
                <a:spcPct val="150000"/>
              </a:lnSpc>
              <a:spcBef>
                <a:spcPts val="0"/>
              </a:spcBef>
              <a:spcAft>
                <a:spcPts val="0"/>
              </a:spcAft>
              <a:buClr>
                <a:schemeClr val="dk1"/>
              </a:buClr>
              <a:buSzPct val="27500"/>
              <a:buFont typeface="Arial"/>
              <a:buNone/>
            </a:pPr>
            <a:r>
              <a:t/>
            </a:r>
            <a:endParaRPr sz="4000"/>
          </a:p>
          <a:p>
            <a:pPr indent="457200" lvl="0" marL="0" rtl="0" algn="l">
              <a:lnSpc>
                <a:spcPct val="150000"/>
              </a:lnSpc>
              <a:spcBef>
                <a:spcPts val="0"/>
              </a:spcBef>
              <a:spcAft>
                <a:spcPts val="0"/>
              </a:spcAft>
              <a:buNone/>
            </a:pPr>
            <a:r>
              <a:rPr lang="en" sz="4000"/>
              <a:t>b. [Chi-square-python](</a:t>
            </a:r>
            <a:r>
              <a:rPr lang="en" sz="4000" u="sng">
                <a:solidFill>
                  <a:schemeClr val="hlink"/>
                </a:solidFill>
                <a:hlinkClick r:id="rId5"/>
              </a:rPr>
              <a:t>https://pythonfordatascienceorg.wordpress.com/chi-square-python/</a:t>
            </a:r>
            <a:r>
              <a:rPr lang="en" sz="4000"/>
              <a:t>)</a:t>
            </a:r>
            <a:endParaRPr sz="4000"/>
          </a:p>
          <a:p>
            <a:pPr indent="457200" lvl="0" marL="0" rtl="0" algn="l">
              <a:lnSpc>
                <a:spcPct val="150000"/>
              </a:lnSpc>
              <a:spcBef>
                <a:spcPts val="0"/>
              </a:spcBef>
              <a:spcAft>
                <a:spcPts val="0"/>
              </a:spcAft>
              <a:buNone/>
            </a:pPr>
            <a:r>
              <a:t/>
            </a:r>
            <a:endParaRPr sz="4000"/>
          </a:p>
          <a:p>
            <a:pPr indent="0" lvl="0" marL="0" rtl="0" algn="l">
              <a:lnSpc>
                <a:spcPct val="150000"/>
              </a:lnSpc>
              <a:spcBef>
                <a:spcPts val="0"/>
              </a:spcBef>
              <a:spcAft>
                <a:spcPts val="0"/>
              </a:spcAft>
              <a:buNone/>
            </a:pPr>
            <a:r>
              <a:rPr lang="en" sz="4000"/>
              <a:t>4.</a:t>
            </a:r>
            <a:r>
              <a:rPr lang="en" sz="4000"/>
              <a:t> American Heart Association:</a:t>
            </a:r>
            <a:endParaRPr sz="4000"/>
          </a:p>
          <a:p>
            <a:pPr indent="0" lvl="0" marL="457200" rtl="0" algn="l">
              <a:lnSpc>
                <a:spcPct val="150000"/>
              </a:lnSpc>
              <a:spcBef>
                <a:spcPts val="0"/>
              </a:spcBef>
              <a:spcAft>
                <a:spcPts val="0"/>
              </a:spcAft>
              <a:buNone/>
            </a:pPr>
            <a:r>
              <a:rPr lang="en" sz="4000" u="sng">
                <a:solidFill>
                  <a:schemeClr val="accent5"/>
                </a:solidFill>
                <a:hlinkClick r:id="rId6">
                  <a:extLst>
                    <a:ext uri="{A12FA001-AC4F-418D-AE19-62706E023703}">
                      <ahyp:hlinkClr val="tx"/>
                    </a:ext>
                  </a:extLst>
                </a:hlinkClick>
              </a:rPr>
              <a:t>https://www.uchicagomedicine.org/forefront/heart-and-vascular-articles/heart-month-3-steps-to-a-healthier-heart-right-now#:~:text=Cardiovascular%20disease%2C%20including%20stroke%2C%20is,preventable%20with%20education%20and%20action.</a:t>
            </a:r>
            <a:endParaRPr sz="4000"/>
          </a:p>
          <a:p>
            <a:pPr indent="0" lvl="0" marL="0" rtl="0" algn="l">
              <a:lnSpc>
                <a:spcPct val="150000"/>
              </a:lnSpc>
              <a:spcBef>
                <a:spcPts val="0"/>
              </a:spcBef>
              <a:spcAft>
                <a:spcPts val="0"/>
              </a:spcAft>
              <a:buNone/>
            </a:pPr>
            <a:r>
              <a:rPr lang="en" sz="4000"/>
              <a:t>5. Media Sources:</a:t>
            </a:r>
            <a:endParaRPr sz="4000"/>
          </a:p>
          <a:p>
            <a:pPr indent="0" lvl="0" marL="0" rtl="0" algn="l">
              <a:lnSpc>
                <a:spcPct val="150000"/>
              </a:lnSpc>
              <a:spcBef>
                <a:spcPts val="0"/>
              </a:spcBef>
              <a:spcAft>
                <a:spcPts val="0"/>
              </a:spcAft>
              <a:buNone/>
            </a:pPr>
            <a:r>
              <a:rPr lang="en" sz="4000"/>
              <a:t>	</a:t>
            </a:r>
            <a:r>
              <a:rPr lang="en" sz="4000" u="sng">
                <a:solidFill>
                  <a:schemeClr val="hlink"/>
                </a:solidFill>
                <a:hlinkClick r:id="rId7"/>
              </a:rPr>
              <a:t>https://www.verywellhealth.com/assessing-your-risk-of-heart-disease-1745752</a:t>
            </a:r>
            <a:endParaRPr sz="4000"/>
          </a:p>
          <a:p>
            <a:pPr indent="0" lvl="0" marL="0" rtl="0" algn="l">
              <a:lnSpc>
                <a:spcPct val="150000"/>
              </a:lnSpc>
              <a:spcBef>
                <a:spcPts val="0"/>
              </a:spcBef>
              <a:spcAft>
                <a:spcPts val="0"/>
              </a:spcAft>
              <a:buNone/>
            </a:pPr>
            <a:r>
              <a:rPr lang="en" sz="4000"/>
              <a:t>	</a:t>
            </a:r>
            <a:r>
              <a:rPr lang="en" sz="4000" u="sng">
                <a:solidFill>
                  <a:schemeClr val="hlink"/>
                </a:solidFill>
                <a:hlinkClick r:id="rId8"/>
              </a:rPr>
              <a:t>https://www.salushomecare.com/blog/congestive-heart-failure/</a:t>
            </a:r>
            <a:endParaRPr sz="4000"/>
          </a:p>
          <a:p>
            <a:pPr indent="457200" lvl="0" marL="0" rtl="0" algn="l">
              <a:lnSpc>
                <a:spcPct val="150000"/>
              </a:lnSpc>
              <a:spcBef>
                <a:spcPts val="0"/>
              </a:spcBef>
              <a:spcAft>
                <a:spcPts val="0"/>
              </a:spcAft>
              <a:buNone/>
            </a:pPr>
            <a:r>
              <a:rPr lang="en" sz="4000" u="sng">
                <a:solidFill>
                  <a:schemeClr val="hlink"/>
                </a:solidFill>
                <a:hlinkClick r:id="rId9"/>
              </a:rPr>
              <a:t>tps://slideuplift.com/powerpoint-templates/thank-you-slide-01/</a:t>
            </a:r>
            <a:endParaRPr sz="4000"/>
          </a:p>
          <a:p>
            <a:pPr indent="0" lvl="0" marL="457200" rtl="0" algn="l">
              <a:lnSpc>
                <a:spcPct val="150000"/>
              </a:lnSpc>
              <a:spcBef>
                <a:spcPts val="0"/>
              </a:spcBef>
              <a:spcAft>
                <a:spcPts val="0"/>
              </a:spcAft>
              <a:buClr>
                <a:schemeClr val="dk1"/>
              </a:buClr>
              <a:buSzPct val="45833"/>
              <a:buFont typeface="Arial"/>
              <a:buNone/>
            </a:pPr>
            <a:r>
              <a:t/>
            </a:r>
            <a:endParaRPr sz="2400"/>
          </a:p>
          <a:p>
            <a:pPr indent="0" lvl="0" marL="0" marR="0" rtl="0" algn="l">
              <a:lnSpc>
                <a:spcPct val="150000"/>
              </a:lnSpc>
              <a:spcBef>
                <a:spcPts val="0"/>
              </a:spcBef>
              <a:spcAft>
                <a:spcPts val="0"/>
              </a:spcAft>
              <a:buNone/>
            </a:pPr>
            <a:r>
              <a:t/>
            </a:r>
            <a:endParaRPr sz="2500" u="sng">
              <a:solidFill>
                <a:schemeClr val="hlink"/>
              </a:solidFill>
            </a:endParaRPr>
          </a:p>
        </p:txBody>
      </p:sp>
      <p:pic>
        <p:nvPicPr>
          <p:cNvPr id="245" name="Google Shape;245;p38"/>
          <p:cNvPicPr preferRelativeResize="0"/>
          <p:nvPr/>
        </p:nvPicPr>
        <p:blipFill>
          <a:blip r:embed="rId10">
            <a:alphaModFix/>
          </a:blip>
          <a:stretch>
            <a:fillRect/>
          </a:stretch>
        </p:blipFill>
        <p:spPr>
          <a:xfrm>
            <a:off x="7150825" y="8588"/>
            <a:ext cx="1752125" cy="1280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9"/>
          <p:cNvPicPr preferRelativeResize="0"/>
          <p:nvPr/>
        </p:nvPicPr>
        <p:blipFill rotWithShape="1">
          <a:blip r:embed="rId3">
            <a:alphaModFix/>
          </a:blip>
          <a:srcRect b="8466" l="0" r="0" t="0"/>
          <a:stretch/>
        </p:blipFill>
        <p:spPr>
          <a:xfrm>
            <a:off x="721450" y="256425"/>
            <a:ext cx="6745051" cy="4630649"/>
          </a:xfrm>
          <a:prstGeom prst="rect">
            <a:avLst/>
          </a:prstGeom>
          <a:noFill/>
          <a:ln>
            <a:noFill/>
          </a:ln>
        </p:spPr>
      </p:pic>
      <p:pic>
        <p:nvPicPr>
          <p:cNvPr id="251" name="Google Shape;251;p39"/>
          <p:cNvPicPr preferRelativeResize="0"/>
          <p:nvPr/>
        </p:nvPicPr>
        <p:blipFill rotWithShape="1">
          <a:blip r:embed="rId4">
            <a:alphaModFix/>
          </a:blip>
          <a:srcRect b="14595" l="9165" r="0" t="0"/>
          <a:stretch/>
        </p:blipFill>
        <p:spPr>
          <a:xfrm>
            <a:off x="6093025" y="256425"/>
            <a:ext cx="1373475" cy="129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Questions</a:t>
            </a:r>
            <a:endParaRPr/>
          </a:p>
        </p:txBody>
      </p:sp>
      <p:sp>
        <p:nvSpPr>
          <p:cNvPr id="71" name="Google Shape;71;p15"/>
          <p:cNvSpPr txBox="1"/>
          <p:nvPr>
            <p:ph idx="1" type="body"/>
          </p:nvPr>
        </p:nvSpPr>
        <p:spPr>
          <a:xfrm>
            <a:off x="311700" y="1142550"/>
            <a:ext cx="55554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AutoNum type="arabicPeriod"/>
            </a:pPr>
            <a:r>
              <a:rPr lang="en" sz="1500">
                <a:solidFill>
                  <a:schemeClr val="dk1"/>
                </a:solidFill>
              </a:rPr>
              <a:t>Cigarette impact heart disease </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Gender based Diabetes correlation with heart disease</a:t>
            </a:r>
            <a:endParaRPr sz="1500">
              <a:solidFill>
                <a:schemeClr val="dk1"/>
              </a:solidFill>
            </a:endParaRPr>
          </a:p>
          <a:p>
            <a:pPr indent="0" lvl="0" marL="4572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BP Med impact to heart disease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Effect on gender to heart disease</a:t>
            </a:r>
            <a:endParaRPr sz="1500">
              <a:solidFill>
                <a:schemeClr val="dk1"/>
              </a:solidFill>
            </a:endParaRPr>
          </a:p>
          <a:p>
            <a:pPr indent="0" lvl="0" marL="914400" rtl="0" algn="l">
              <a:spcBef>
                <a:spcPts val="0"/>
              </a:spcBef>
              <a:spcAft>
                <a:spcPts val="0"/>
              </a:spcAft>
              <a:buNone/>
            </a:pPr>
            <a:r>
              <a:t/>
            </a:r>
            <a:endParaRPr sz="1500">
              <a:solidFill>
                <a:schemeClr val="dk1"/>
              </a:solidFill>
            </a:endParaRPr>
          </a:p>
          <a:p>
            <a:pPr indent="-323850" lvl="0" marL="457200" rtl="0" algn="l">
              <a:spcBef>
                <a:spcPts val="0"/>
              </a:spcBef>
              <a:spcAft>
                <a:spcPts val="0"/>
              </a:spcAft>
              <a:buClr>
                <a:schemeClr val="dk1"/>
              </a:buClr>
              <a:buSzPts val="1500"/>
              <a:buAutoNum type="arabicPeriod"/>
            </a:pPr>
            <a:r>
              <a:rPr lang="en" sz="1500">
                <a:solidFill>
                  <a:schemeClr val="dk1"/>
                </a:solidFill>
              </a:rPr>
              <a:t>Impact of Stroke and </a:t>
            </a:r>
            <a:r>
              <a:rPr lang="en" sz="1500">
                <a:solidFill>
                  <a:schemeClr val="dk1"/>
                </a:solidFill>
              </a:rPr>
              <a:t>Hypotension</a:t>
            </a:r>
            <a:r>
              <a:rPr lang="en" sz="1500">
                <a:solidFill>
                  <a:schemeClr val="dk1"/>
                </a:solidFill>
              </a:rPr>
              <a:t> on heart disease</a:t>
            </a:r>
            <a:endParaRPr sz="1500">
              <a:solidFill>
                <a:schemeClr val="dk1"/>
              </a:solidFill>
            </a:endParaRPr>
          </a:p>
          <a:p>
            <a:pPr indent="0" lvl="0" marL="0" rtl="0" algn="l">
              <a:spcBef>
                <a:spcPts val="0"/>
              </a:spcBef>
              <a:spcAft>
                <a:spcPts val="1200"/>
              </a:spcAft>
              <a:buNone/>
            </a:pPr>
            <a:r>
              <a:rPr lang="en"/>
              <a:t> </a:t>
            </a:r>
            <a:endParaRPr/>
          </a:p>
        </p:txBody>
      </p:sp>
      <p:pic>
        <p:nvPicPr>
          <p:cNvPr id="72" name="Google Shape;72;p15"/>
          <p:cNvPicPr preferRelativeResize="0"/>
          <p:nvPr/>
        </p:nvPicPr>
        <p:blipFill rotWithShape="1">
          <a:blip r:embed="rId3">
            <a:alphaModFix/>
          </a:blip>
          <a:srcRect b="0" l="0" r="55624" t="23890"/>
          <a:stretch/>
        </p:blipFill>
        <p:spPr>
          <a:xfrm flipH="1">
            <a:off x="6371152" y="2078125"/>
            <a:ext cx="2395023" cy="287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Data Set is an Older Population</a:t>
            </a:r>
            <a:endParaRPr/>
          </a:p>
        </p:txBody>
      </p:sp>
      <p:pic>
        <p:nvPicPr>
          <p:cNvPr id="78" name="Google Shape;78;p16"/>
          <p:cNvPicPr preferRelativeResize="0"/>
          <p:nvPr/>
        </p:nvPicPr>
        <p:blipFill>
          <a:blip r:embed="rId3">
            <a:alphaModFix/>
          </a:blip>
          <a:stretch>
            <a:fillRect/>
          </a:stretch>
        </p:blipFill>
        <p:spPr>
          <a:xfrm>
            <a:off x="1659600" y="1017725"/>
            <a:ext cx="5555632" cy="4125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Cigarettes and Impact on Heart Disease</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Hypothesis: Smoking </a:t>
            </a:r>
            <a:r>
              <a:rPr lang="en" sz="1600"/>
              <a:t>Cigarettes</a:t>
            </a:r>
            <a:r>
              <a:rPr lang="en" sz="1600"/>
              <a:t> increases your risk of developing Heart Disease</a:t>
            </a:r>
            <a:endParaRPr sz="1600"/>
          </a:p>
          <a:p>
            <a:pPr indent="-330200" lvl="0" marL="457200" rtl="0" algn="l">
              <a:spcBef>
                <a:spcPts val="0"/>
              </a:spcBef>
              <a:spcAft>
                <a:spcPts val="0"/>
              </a:spcAft>
              <a:buSzPts val="1600"/>
              <a:buChar char="●"/>
            </a:pPr>
            <a:r>
              <a:rPr lang="en" sz="1600"/>
              <a:t>Population of Smokers Analysis: </a:t>
            </a:r>
            <a:endParaRPr sz="1600"/>
          </a:p>
          <a:p>
            <a:pPr indent="-330200" lvl="1" marL="914400" rtl="0" algn="l">
              <a:spcBef>
                <a:spcPts val="0"/>
              </a:spcBef>
              <a:spcAft>
                <a:spcPts val="0"/>
              </a:spcAft>
              <a:buSzPts val="1600"/>
              <a:buChar char="○"/>
            </a:pPr>
            <a:r>
              <a:rPr lang="en" sz="1600"/>
              <a:t>T-test results: statistic=13.095, p-value=2.2043519152601072e-38, df=3931.305</a:t>
            </a:r>
            <a:endParaRPr sz="1600"/>
          </a:p>
        </p:txBody>
      </p:sp>
      <p:pic>
        <p:nvPicPr>
          <p:cNvPr id="85" name="Google Shape;85;p17"/>
          <p:cNvPicPr preferRelativeResize="0"/>
          <p:nvPr/>
        </p:nvPicPr>
        <p:blipFill>
          <a:blip r:embed="rId3">
            <a:alphaModFix/>
          </a:blip>
          <a:stretch>
            <a:fillRect/>
          </a:stretch>
        </p:blipFill>
        <p:spPr>
          <a:xfrm>
            <a:off x="7150825" y="127875"/>
            <a:ext cx="1752125" cy="1280725"/>
          </a:xfrm>
          <a:prstGeom prst="rect">
            <a:avLst/>
          </a:prstGeom>
          <a:noFill/>
          <a:ln>
            <a:noFill/>
          </a:ln>
        </p:spPr>
      </p:pic>
      <p:pic>
        <p:nvPicPr>
          <p:cNvPr id="86" name="Google Shape;86;p17"/>
          <p:cNvPicPr preferRelativeResize="0"/>
          <p:nvPr/>
        </p:nvPicPr>
        <p:blipFill>
          <a:blip r:embed="rId4">
            <a:alphaModFix/>
          </a:blip>
          <a:stretch>
            <a:fillRect/>
          </a:stretch>
        </p:blipFill>
        <p:spPr>
          <a:xfrm>
            <a:off x="311701" y="2233850"/>
            <a:ext cx="2651074" cy="2787625"/>
          </a:xfrm>
          <a:prstGeom prst="rect">
            <a:avLst/>
          </a:prstGeom>
          <a:noFill/>
          <a:ln>
            <a:noFill/>
          </a:ln>
        </p:spPr>
      </p:pic>
      <p:pic>
        <p:nvPicPr>
          <p:cNvPr id="87" name="Google Shape;87;p17"/>
          <p:cNvPicPr preferRelativeResize="0"/>
          <p:nvPr/>
        </p:nvPicPr>
        <p:blipFill>
          <a:blip r:embed="rId5">
            <a:alphaModFix/>
          </a:blip>
          <a:stretch>
            <a:fillRect/>
          </a:stretch>
        </p:blipFill>
        <p:spPr>
          <a:xfrm>
            <a:off x="3069329" y="2233850"/>
            <a:ext cx="2684821" cy="2787624"/>
          </a:xfrm>
          <a:prstGeom prst="rect">
            <a:avLst/>
          </a:prstGeom>
          <a:noFill/>
          <a:ln>
            <a:noFill/>
          </a:ln>
        </p:spPr>
      </p:pic>
      <p:pic>
        <p:nvPicPr>
          <p:cNvPr id="88" name="Google Shape;88;p17"/>
          <p:cNvPicPr preferRelativeResize="0"/>
          <p:nvPr/>
        </p:nvPicPr>
        <p:blipFill>
          <a:blip r:embed="rId6">
            <a:alphaModFix/>
          </a:blip>
          <a:stretch>
            <a:fillRect/>
          </a:stretch>
        </p:blipFill>
        <p:spPr>
          <a:xfrm>
            <a:off x="6055625" y="2318325"/>
            <a:ext cx="2776676" cy="2703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125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Smoker Population Analysis</a:t>
            </a:r>
            <a:endParaRPr/>
          </a:p>
        </p:txBody>
      </p:sp>
      <p:pic>
        <p:nvPicPr>
          <p:cNvPr id="94" name="Google Shape;94;p18"/>
          <p:cNvPicPr preferRelativeResize="0"/>
          <p:nvPr/>
        </p:nvPicPr>
        <p:blipFill>
          <a:blip r:embed="rId3">
            <a:alphaModFix/>
          </a:blip>
          <a:stretch>
            <a:fillRect/>
          </a:stretch>
        </p:blipFill>
        <p:spPr>
          <a:xfrm>
            <a:off x="929200" y="698600"/>
            <a:ext cx="6664025" cy="4260501"/>
          </a:xfrm>
          <a:prstGeom prst="rect">
            <a:avLst/>
          </a:prstGeom>
          <a:noFill/>
          <a:ln>
            <a:noFill/>
          </a:ln>
        </p:spPr>
      </p:pic>
      <p:pic>
        <p:nvPicPr>
          <p:cNvPr id="95" name="Google Shape;95;p18"/>
          <p:cNvPicPr preferRelativeResize="0"/>
          <p:nvPr/>
        </p:nvPicPr>
        <p:blipFill>
          <a:blip r:embed="rId4">
            <a:alphaModFix/>
          </a:blip>
          <a:stretch>
            <a:fillRect/>
          </a:stretch>
        </p:blipFill>
        <p:spPr>
          <a:xfrm>
            <a:off x="7150825" y="127875"/>
            <a:ext cx="1752125" cy="1280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9"/>
          <p:cNvPicPr preferRelativeResize="0"/>
          <p:nvPr/>
        </p:nvPicPr>
        <p:blipFill>
          <a:blip r:embed="rId3">
            <a:alphaModFix/>
          </a:blip>
          <a:stretch>
            <a:fillRect/>
          </a:stretch>
        </p:blipFill>
        <p:spPr>
          <a:xfrm>
            <a:off x="1507994" y="180875"/>
            <a:ext cx="6128006" cy="4781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blip>
          <a:stretch>
            <a:fillRect/>
          </a:stretch>
        </p:blipFill>
        <p:spPr>
          <a:xfrm>
            <a:off x="1465163" y="152400"/>
            <a:ext cx="6213673"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1"/>
          <p:cNvPicPr preferRelativeResize="0"/>
          <p:nvPr/>
        </p:nvPicPr>
        <p:blipFill>
          <a:blip r:embed="rId3">
            <a:alphaModFix/>
          </a:blip>
          <a:stretch>
            <a:fillRect/>
          </a:stretch>
        </p:blipFill>
        <p:spPr>
          <a:xfrm>
            <a:off x="0" y="0"/>
            <a:ext cx="4523723" cy="3511769"/>
          </a:xfrm>
          <a:prstGeom prst="rect">
            <a:avLst/>
          </a:prstGeom>
          <a:noFill/>
          <a:ln>
            <a:noFill/>
          </a:ln>
        </p:spPr>
      </p:pic>
      <p:pic>
        <p:nvPicPr>
          <p:cNvPr id="111" name="Google Shape;111;p21"/>
          <p:cNvPicPr preferRelativeResize="0"/>
          <p:nvPr/>
        </p:nvPicPr>
        <p:blipFill>
          <a:blip r:embed="rId4">
            <a:alphaModFix/>
          </a:blip>
          <a:stretch>
            <a:fillRect/>
          </a:stretch>
        </p:blipFill>
        <p:spPr>
          <a:xfrm>
            <a:off x="4523725" y="1531200"/>
            <a:ext cx="4630875" cy="36123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